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84" r:id="rId3"/>
    <p:sldId id="275" r:id="rId4"/>
    <p:sldId id="274" r:id="rId5"/>
    <p:sldId id="276" r:id="rId6"/>
    <p:sldId id="278" r:id="rId7"/>
    <p:sldId id="279" r:id="rId8"/>
    <p:sldId id="280" r:id="rId9"/>
    <p:sldId id="281" r:id="rId10"/>
    <p:sldId id="277" r:id="rId11"/>
    <p:sldId id="282" r:id="rId12"/>
    <p:sldId id="283" r:id="rId13"/>
  </p:sldIdLst>
  <p:sldSz cx="6858000" cy="9906000" type="A4"/>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8460" autoAdjust="0"/>
    <p:restoredTop sz="94660"/>
  </p:normalViewPr>
  <p:slideViewPr>
    <p:cSldViewPr snapToGrid="0">
      <p:cViewPr varScale="1">
        <p:scale>
          <a:sx n="80" d="100"/>
          <a:sy n="80" d="100"/>
        </p:scale>
        <p:origin x="-3474" y="-108"/>
      </p:cViewPr>
      <p:guideLst>
        <p:guide orient="horz" pos="3120"/>
        <p:guide pos="21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________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_____________Microsoft_Office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doughnutChart>
        <c:varyColors val="1"/>
        <c:ser>
          <c:idx val="0"/>
          <c:order val="0"/>
          <c:tx>
            <c:strRef>
              <c:f>Sheet1!$B$1</c:f>
              <c:strCache>
                <c:ptCount val="1"/>
                <c:pt idx="0">
                  <c:v>Sales</c:v>
                </c:pt>
              </c:strCache>
            </c:strRef>
          </c:tx>
          <c:spPr>
            <a:solidFill>
              <a:schemeClr val="accent1">
                <a:lumMod val="50000"/>
              </a:schemeClr>
            </a:solidFill>
          </c:spPr>
          <c:dPt>
            <c:idx val="0"/>
            <c:spPr>
              <a:solidFill>
                <a:schemeClr val="accent1">
                  <a:lumMod val="50000"/>
                </a:schemeClr>
              </a:solidFill>
              <a:ln w="19050">
                <a:noFill/>
              </a:ln>
              <a:effectLst/>
            </c:spPr>
            <c:extLst xmlns:c16r2="http://schemas.microsoft.com/office/drawing/2015/06/chart">
              <c:ext xmlns:c16="http://schemas.microsoft.com/office/drawing/2014/chart" uri="{C3380CC4-5D6E-409C-BE32-E72D297353CC}">
                <c16:uniqueId val="{00000001-8569-41DE-88C2-EA3BF8C5C44A}"/>
              </c:ext>
            </c:extLst>
          </c:dPt>
          <c:dPt>
            <c:idx val="1"/>
            <c:spPr>
              <a:solidFill>
                <a:schemeClr val="accent1">
                  <a:lumMod val="50000"/>
                </a:schemeClr>
              </a:solidFill>
              <a:ln w="19050">
                <a:noFill/>
              </a:ln>
              <a:effectLst/>
            </c:spPr>
            <c:extLst xmlns:c16r2="http://schemas.microsoft.com/office/drawing/2015/06/chart">
              <c:ext xmlns:c16="http://schemas.microsoft.com/office/drawing/2014/chart" uri="{C3380CC4-5D6E-409C-BE32-E72D297353CC}">
                <c16:uniqueId val="{00000003-8569-41DE-88C2-EA3BF8C5C44A}"/>
              </c:ext>
            </c:extLst>
          </c:dPt>
          <c:dPt>
            <c:idx val="2"/>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8569-41DE-88C2-EA3BF8C5C44A}"/>
              </c:ext>
            </c:extLst>
          </c:dPt>
          <c:dPt>
            <c:idx val="3"/>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8569-41DE-88C2-EA3BF8C5C44A}"/>
              </c:ext>
            </c:extLst>
          </c:dPt>
          <c:cat>
            <c:strRef>
              <c:f>Sheet1!$A$2:$A$5</c:f>
              <c:strCache>
                <c:ptCount val="2"/>
                <c:pt idx="0">
                  <c:v>1st Qtr</c:v>
                </c:pt>
                <c:pt idx="1">
                  <c:v>2nd Qtr</c:v>
                </c:pt>
              </c:strCache>
            </c:strRef>
          </c:cat>
          <c:val>
            <c:numRef>
              <c:f>Sheet1!$B$2:$B$5</c:f>
              <c:numCache>
                <c:formatCode>General</c:formatCode>
                <c:ptCount val="4"/>
                <c:pt idx="0">
                  <c:v>100</c:v>
                </c:pt>
                <c:pt idx="1">
                  <c:v>0</c:v>
                </c:pt>
              </c:numCache>
            </c:numRef>
          </c:val>
          <c:extLst xmlns:c16r2="http://schemas.microsoft.com/office/drawing/2015/06/chart">
            <c:ext xmlns:c16="http://schemas.microsoft.com/office/drawing/2014/chart" uri="{C3380CC4-5D6E-409C-BE32-E72D297353CC}">
              <c16:uniqueId val="{00000008-8569-41DE-88C2-EA3BF8C5C44A}"/>
            </c:ext>
          </c:extLst>
        </c:ser>
        <c:firstSliceAng val="0"/>
        <c:holeSize val="84"/>
      </c:doughnutChart>
      <c:spPr>
        <a:noFill/>
        <a:ln>
          <a:noFill/>
        </a:ln>
        <a:effectLst/>
      </c:spPr>
    </c:plotArea>
    <c:plotVisOnly val="1"/>
    <c:dispBlanksAs val="zero"/>
  </c:chart>
  <c:spPr>
    <a:noFill/>
    <a:ln>
      <a:noFill/>
    </a:ln>
    <a:effectLst/>
  </c:spPr>
  <c:txPr>
    <a:bodyPr/>
    <a:lstStyle/>
    <a:p>
      <a:pPr>
        <a:defRPr/>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doughnutChart>
        <c:varyColors val="1"/>
        <c:ser>
          <c:idx val="0"/>
          <c:order val="0"/>
          <c:tx>
            <c:strRef>
              <c:f>Sheet1!$B$1</c:f>
              <c:strCache>
                <c:ptCount val="1"/>
                <c:pt idx="0">
                  <c:v>Sales</c:v>
                </c:pt>
              </c:strCache>
            </c:strRef>
          </c:tx>
          <c:spPr>
            <a:solidFill>
              <a:schemeClr val="accent1">
                <a:lumMod val="50000"/>
              </a:schemeClr>
            </a:solidFill>
          </c:spPr>
          <c:dPt>
            <c:idx val="0"/>
            <c:spPr>
              <a:solidFill>
                <a:schemeClr val="accent1">
                  <a:lumMod val="50000"/>
                </a:schemeClr>
              </a:solidFill>
              <a:ln w="19050">
                <a:noFill/>
              </a:ln>
              <a:effectLst/>
            </c:spPr>
            <c:extLst xmlns:c16r2="http://schemas.microsoft.com/office/drawing/2015/06/chart">
              <c:ext xmlns:c16="http://schemas.microsoft.com/office/drawing/2014/chart" uri="{C3380CC4-5D6E-409C-BE32-E72D297353CC}">
                <c16:uniqueId val="{00000001-5EB8-48F6-90A2-7E4F1232167A}"/>
              </c:ext>
            </c:extLst>
          </c:dPt>
          <c:dPt>
            <c:idx val="1"/>
            <c:spPr>
              <a:solidFill>
                <a:schemeClr val="accent1">
                  <a:lumMod val="50000"/>
                </a:schemeClr>
              </a:solidFill>
              <a:ln w="19050">
                <a:noFill/>
              </a:ln>
              <a:effectLst/>
            </c:spPr>
            <c:extLst xmlns:c16r2="http://schemas.microsoft.com/office/drawing/2015/06/chart">
              <c:ext xmlns:c16="http://schemas.microsoft.com/office/drawing/2014/chart" uri="{C3380CC4-5D6E-409C-BE32-E72D297353CC}">
                <c16:uniqueId val="{00000003-5EB8-48F6-90A2-7E4F1232167A}"/>
              </c:ext>
            </c:extLst>
          </c:dPt>
          <c:dPt>
            <c:idx val="2"/>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5EB8-48F6-90A2-7E4F1232167A}"/>
              </c:ext>
            </c:extLst>
          </c:dPt>
          <c:dPt>
            <c:idx val="3"/>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5EB8-48F6-90A2-7E4F1232167A}"/>
              </c:ext>
            </c:extLst>
          </c:dPt>
          <c:cat>
            <c:strRef>
              <c:f>Sheet1!$A$2:$A$5</c:f>
              <c:strCache>
                <c:ptCount val="2"/>
                <c:pt idx="0">
                  <c:v>1st Qtr</c:v>
                </c:pt>
                <c:pt idx="1">
                  <c:v>2nd Qtr</c:v>
                </c:pt>
              </c:strCache>
            </c:strRef>
          </c:cat>
          <c:val>
            <c:numRef>
              <c:f>Sheet1!$B$2:$B$5</c:f>
              <c:numCache>
                <c:formatCode>General</c:formatCode>
                <c:ptCount val="4"/>
                <c:pt idx="0">
                  <c:v>100</c:v>
                </c:pt>
                <c:pt idx="1">
                  <c:v>0</c:v>
                </c:pt>
              </c:numCache>
            </c:numRef>
          </c:val>
          <c:extLst xmlns:c16r2="http://schemas.microsoft.com/office/drawing/2015/06/chart">
            <c:ext xmlns:c16="http://schemas.microsoft.com/office/drawing/2014/chart" uri="{C3380CC4-5D6E-409C-BE32-E72D297353CC}">
              <c16:uniqueId val="{00000008-5EB8-48F6-90A2-7E4F1232167A}"/>
            </c:ext>
          </c:extLst>
        </c:ser>
        <c:firstSliceAng val="0"/>
        <c:holeSize val="84"/>
      </c:doughnutChart>
      <c:spPr>
        <a:noFill/>
        <a:ln>
          <a:noFill/>
        </a:ln>
        <a:effectLst/>
      </c:spPr>
    </c:plotArea>
    <c:plotVisOnly val="1"/>
    <c:dispBlanksAs val="zero"/>
  </c:chart>
  <c:spPr>
    <a:noFill/>
    <a:ln>
      <a:noFill/>
    </a:ln>
    <a:effectLst/>
  </c:spPr>
  <c:txPr>
    <a:bodyPr/>
    <a:lstStyle/>
    <a:p>
      <a:pPr>
        <a:defRPr/>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doughnutChart>
        <c:varyColors val="1"/>
        <c:ser>
          <c:idx val="0"/>
          <c:order val="0"/>
          <c:tx>
            <c:strRef>
              <c:f>Sheet1!$B$1</c:f>
              <c:strCache>
                <c:ptCount val="1"/>
                <c:pt idx="0">
                  <c:v>Sales</c:v>
                </c:pt>
              </c:strCache>
            </c:strRef>
          </c:tx>
          <c:spPr>
            <a:solidFill>
              <a:schemeClr val="accent1">
                <a:lumMod val="50000"/>
              </a:schemeClr>
            </a:solidFill>
          </c:spPr>
          <c:dPt>
            <c:idx val="0"/>
            <c:spPr>
              <a:solidFill>
                <a:schemeClr val="accent1">
                  <a:lumMod val="50000"/>
                </a:schemeClr>
              </a:solidFill>
              <a:ln w="19050">
                <a:noFill/>
              </a:ln>
              <a:effectLst/>
            </c:spPr>
            <c:extLst xmlns:c16r2="http://schemas.microsoft.com/office/drawing/2015/06/chart">
              <c:ext xmlns:c16="http://schemas.microsoft.com/office/drawing/2014/chart" uri="{C3380CC4-5D6E-409C-BE32-E72D297353CC}">
                <c16:uniqueId val="{00000001-1A6E-42D6-B6B8-AC25E3FD4203}"/>
              </c:ext>
            </c:extLst>
          </c:dPt>
          <c:dPt>
            <c:idx val="1"/>
            <c:spPr>
              <a:solidFill>
                <a:schemeClr val="accent1">
                  <a:lumMod val="50000"/>
                </a:schemeClr>
              </a:solidFill>
              <a:ln w="19050">
                <a:noFill/>
              </a:ln>
              <a:effectLst/>
            </c:spPr>
            <c:extLst xmlns:c16r2="http://schemas.microsoft.com/office/drawing/2015/06/chart">
              <c:ext xmlns:c16="http://schemas.microsoft.com/office/drawing/2014/chart" uri="{C3380CC4-5D6E-409C-BE32-E72D297353CC}">
                <c16:uniqueId val="{00000003-1A6E-42D6-B6B8-AC25E3FD4203}"/>
              </c:ext>
            </c:extLst>
          </c:dPt>
          <c:dPt>
            <c:idx val="2"/>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1A6E-42D6-B6B8-AC25E3FD4203}"/>
              </c:ext>
            </c:extLst>
          </c:dPt>
          <c:dPt>
            <c:idx val="3"/>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1A6E-42D6-B6B8-AC25E3FD4203}"/>
              </c:ext>
            </c:extLst>
          </c:dPt>
          <c:cat>
            <c:strRef>
              <c:f>Sheet1!$A$2:$A$5</c:f>
              <c:strCache>
                <c:ptCount val="2"/>
                <c:pt idx="0">
                  <c:v>1st Qtr</c:v>
                </c:pt>
                <c:pt idx="1">
                  <c:v>2nd Qtr</c:v>
                </c:pt>
              </c:strCache>
            </c:strRef>
          </c:cat>
          <c:val>
            <c:numRef>
              <c:f>Sheet1!$B$2:$B$5</c:f>
              <c:numCache>
                <c:formatCode>General</c:formatCode>
                <c:ptCount val="4"/>
                <c:pt idx="0">
                  <c:v>100</c:v>
                </c:pt>
                <c:pt idx="1">
                  <c:v>0</c:v>
                </c:pt>
              </c:numCache>
            </c:numRef>
          </c:val>
          <c:extLst xmlns:c16r2="http://schemas.microsoft.com/office/drawing/2015/06/chart">
            <c:ext xmlns:c16="http://schemas.microsoft.com/office/drawing/2014/chart" uri="{C3380CC4-5D6E-409C-BE32-E72D297353CC}">
              <c16:uniqueId val="{00000008-1A6E-42D6-B6B8-AC25E3FD4203}"/>
            </c:ext>
          </c:extLst>
        </c:ser>
        <c:firstSliceAng val="0"/>
        <c:holeSize val="84"/>
      </c:doughnutChart>
      <c:spPr>
        <a:noFill/>
        <a:ln>
          <a:noFill/>
        </a:ln>
        <a:effectLst/>
      </c:spPr>
    </c:plotArea>
    <c:plotVisOnly val="1"/>
    <c:dispBlanksAs val="zero"/>
  </c:chart>
  <c:spPr>
    <a:noFill/>
    <a:ln>
      <a:noFill/>
    </a:ln>
    <a:effectLst/>
  </c:spPr>
  <c:txPr>
    <a:bodyPr/>
    <a:lstStyle/>
    <a:p>
      <a:pPr>
        <a:defRPr/>
      </a:pPr>
      <a:endParaRPr lang="el-G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doughnutChart>
        <c:varyColors val="1"/>
        <c:ser>
          <c:idx val="0"/>
          <c:order val="0"/>
          <c:tx>
            <c:strRef>
              <c:f>Sheet1!$B$1</c:f>
              <c:strCache>
                <c:ptCount val="1"/>
                <c:pt idx="0">
                  <c:v>Sales</c:v>
                </c:pt>
              </c:strCache>
            </c:strRef>
          </c:tx>
          <c:dPt>
            <c:idx val="0"/>
            <c:spPr>
              <a:solidFill>
                <a:schemeClr val="accent1">
                  <a:lumMod val="50000"/>
                </a:schemeClr>
              </a:solidFill>
              <a:ln w="19050">
                <a:noFill/>
              </a:ln>
              <a:effectLst/>
            </c:spPr>
            <c:extLst xmlns:c16r2="http://schemas.microsoft.com/office/drawing/2015/06/chart">
              <c:ext xmlns:c16="http://schemas.microsoft.com/office/drawing/2014/chart" uri="{C3380CC4-5D6E-409C-BE32-E72D297353CC}">
                <c16:uniqueId val="{00000001-D3BB-4CFD-9ACF-28022373B615}"/>
              </c:ext>
            </c:extLst>
          </c:dPt>
          <c:dPt>
            <c:idx val="1"/>
            <c:spPr>
              <a:solidFill>
                <a:srgbClr val="C4D8F2"/>
              </a:solidFill>
              <a:ln w="19050">
                <a:noFill/>
              </a:ln>
              <a:effectLst/>
            </c:spPr>
            <c:extLst xmlns:c16r2="http://schemas.microsoft.com/office/drawing/2015/06/chart">
              <c:ext xmlns:c16="http://schemas.microsoft.com/office/drawing/2014/chart" uri="{C3380CC4-5D6E-409C-BE32-E72D297353CC}">
                <c16:uniqueId val="{00000003-D3BB-4CFD-9ACF-28022373B615}"/>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D3BB-4CFD-9ACF-28022373B615}"/>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D3BB-4CFD-9ACF-28022373B615}"/>
              </c:ext>
            </c:extLst>
          </c:dPt>
          <c:cat>
            <c:strRef>
              <c:f>Sheet1!$A$2:$A$5</c:f>
              <c:strCache>
                <c:ptCount val="2"/>
                <c:pt idx="0">
                  <c:v>1st Qtr</c:v>
                </c:pt>
                <c:pt idx="1">
                  <c:v>2nd Qtr</c:v>
                </c:pt>
              </c:strCache>
            </c:strRef>
          </c:cat>
          <c:val>
            <c:numRef>
              <c:f>Sheet1!$B$2:$B$5</c:f>
              <c:numCache>
                <c:formatCode>General</c:formatCode>
                <c:ptCount val="4"/>
                <c:pt idx="0">
                  <c:v>78.2</c:v>
                </c:pt>
                <c:pt idx="1">
                  <c:v>21.8</c:v>
                </c:pt>
              </c:numCache>
            </c:numRef>
          </c:val>
          <c:extLst xmlns:c16r2="http://schemas.microsoft.com/office/drawing/2015/06/chart">
            <c:ext xmlns:c16="http://schemas.microsoft.com/office/drawing/2014/chart" uri="{C3380CC4-5D6E-409C-BE32-E72D297353CC}">
              <c16:uniqueId val="{00000008-D3BB-4CFD-9ACF-28022373B615}"/>
            </c:ext>
          </c:extLst>
        </c:ser>
        <c:firstSliceAng val="0"/>
        <c:holeSize val="84"/>
      </c:doughnutChart>
      <c:spPr>
        <a:noFill/>
        <a:ln>
          <a:noFill/>
        </a:ln>
        <a:effectLst/>
      </c:spPr>
    </c:plotArea>
    <c:plotVisOnly val="1"/>
    <c:dispBlanksAs val="zero"/>
  </c:chart>
  <c:spPr>
    <a:noFill/>
    <a:ln>
      <a:noFill/>
    </a:ln>
    <a:effectLst/>
  </c:spPr>
  <c:txPr>
    <a:bodyPr/>
    <a:lstStyle/>
    <a:p>
      <a:pPr>
        <a:defRPr/>
      </a:pPr>
      <a:endParaRPr lang="el-G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doughnutChart>
        <c:varyColors val="1"/>
        <c:ser>
          <c:idx val="0"/>
          <c:order val="0"/>
          <c:tx>
            <c:strRef>
              <c:f>Sheet1!$B$1</c:f>
              <c:strCache>
                <c:ptCount val="1"/>
                <c:pt idx="0">
                  <c:v>Sales</c:v>
                </c:pt>
              </c:strCache>
            </c:strRef>
          </c:tx>
          <c:dPt>
            <c:idx val="0"/>
            <c:spPr>
              <a:solidFill>
                <a:schemeClr val="accent1">
                  <a:lumMod val="50000"/>
                </a:schemeClr>
              </a:solidFill>
              <a:ln w="19050">
                <a:noFill/>
              </a:ln>
              <a:effectLst/>
            </c:spPr>
            <c:extLst xmlns:c16r2="http://schemas.microsoft.com/office/drawing/2015/06/chart">
              <c:ext xmlns:c16="http://schemas.microsoft.com/office/drawing/2014/chart" uri="{C3380CC4-5D6E-409C-BE32-E72D297353CC}">
                <c16:uniqueId val="{00000001-8ED8-4EF5-8FC0-E9F9D7FAB3AA}"/>
              </c:ext>
            </c:extLst>
          </c:dPt>
          <c:dPt>
            <c:idx val="1"/>
            <c:spPr>
              <a:solidFill>
                <a:srgbClr val="C4D8F2"/>
              </a:solidFill>
              <a:ln w="19050">
                <a:noFill/>
              </a:ln>
              <a:effectLst/>
            </c:spPr>
            <c:extLst xmlns:c16r2="http://schemas.microsoft.com/office/drawing/2015/06/chart">
              <c:ext xmlns:c16="http://schemas.microsoft.com/office/drawing/2014/chart" uri="{C3380CC4-5D6E-409C-BE32-E72D297353CC}">
                <c16:uniqueId val="{00000003-8ED8-4EF5-8FC0-E9F9D7FAB3AA}"/>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8ED8-4EF5-8FC0-E9F9D7FAB3AA}"/>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8ED8-4EF5-8FC0-E9F9D7FAB3AA}"/>
              </c:ext>
            </c:extLst>
          </c:dPt>
          <c:cat>
            <c:strRef>
              <c:f>Sheet1!$A$2:$A$5</c:f>
              <c:strCache>
                <c:ptCount val="2"/>
                <c:pt idx="0">
                  <c:v>1st Qtr</c:v>
                </c:pt>
                <c:pt idx="1">
                  <c:v>2nd Qtr</c:v>
                </c:pt>
              </c:strCache>
            </c:strRef>
          </c:cat>
          <c:val>
            <c:numRef>
              <c:f>Sheet1!$B$2:$B$5</c:f>
              <c:numCache>
                <c:formatCode>General</c:formatCode>
                <c:ptCount val="4"/>
                <c:pt idx="0">
                  <c:v>38.9</c:v>
                </c:pt>
                <c:pt idx="1">
                  <c:v>61.1</c:v>
                </c:pt>
              </c:numCache>
            </c:numRef>
          </c:val>
          <c:extLst xmlns:c16r2="http://schemas.microsoft.com/office/drawing/2015/06/chart">
            <c:ext xmlns:c16="http://schemas.microsoft.com/office/drawing/2014/chart" uri="{C3380CC4-5D6E-409C-BE32-E72D297353CC}">
              <c16:uniqueId val="{00000008-8ED8-4EF5-8FC0-E9F9D7FAB3AA}"/>
            </c:ext>
          </c:extLst>
        </c:ser>
        <c:firstSliceAng val="0"/>
        <c:holeSize val="84"/>
      </c:doughnutChart>
      <c:spPr>
        <a:noFill/>
        <a:ln>
          <a:noFill/>
        </a:ln>
        <a:effectLst/>
      </c:spPr>
    </c:plotArea>
    <c:plotVisOnly val="1"/>
    <c:dispBlanksAs val="zero"/>
  </c:chart>
  <c:spPr>
    <a:noFill/>
    <a:ln>
      <a:noFill/>
    </a:ln>
    <a:effectLst/>
  </c:spPr>
  <c:txPr>
    <a:bodyPr/>
    <a:lstStyle/>
    <a:p>
      <a:pPr>
        <a:defRPr/>
      </a:pPr>
      <a:endParaRPr lang="el-GR"/>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l-GR"/>
              <a:t>Στυλ κύριου τίτλου</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p>
            <a:fld id="{EF33684E-1E6C-4EC0-B66E-B167244E4C74}" type="datetimeFigureOut">
              <a:rPr lang="el-GR" smtClean="0"/>
              <a:pPr/>
              <a:t>4/2/2021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26D84C-AD52-40BF-B514-5CBDFBB12D7E}" type="slidenum">
              <a:rPr lang="el-GR" smtClean="0"/>
              <a:pPr/>
              <a:t>‹#›</a:t>
            </a:fld>
            <a:endParaRPr lang="el-GR"/>
          </a:p>
        </p:txBody>
      </p:sp>
    </p:spTree>
    <p:extLst>
      <p:ext uri="{BB962C8B-B14F-4D97-AF65-F5344CB8AC3E}">
        <p14:creationId xmlns="" xmlns:p14="http://schemas.microsoft.com/office/powerpoint/2010/main" val="2479654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EF33684E-1E6C-4EC0-B66E-B167244E4C74}" type="datetimeFigureOut">
              <a:rPr lang="el-GR" smtClean="0"/>
              <a:pPr/>
              <a:t>4/2/2021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26D84C-AD52-40BF-B514-5CBDFBB12D7E}" type="slidenum">
              <a:rPr lang="el-GR" smtClean="0"/>
              <a:pPr/>
              <a:t>‹#›</a:t>
            </a:fld>
            <a:endParaRPr lang="el-GR"/>
          </a:p>
        </p:txBody>
      </p:sp>
    </p:spTree>
    <p:extLst>
      <p:ext uri="{BB962C8B-B14F-4D97-AF65-F5344CB8AC3E}">
        <p14:creationId xmlns="" xmlns:p14="http://schemas.microsoft.com/office/powerpoint/2010/main" val="1605861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EF33684E-1E6C-4EC0-B66E-B167244E4C74}" type="datetimeFigureOut">
              <a:rPr lang="el-GR" smtClean="0"/>
              <a:pPr/>
              <a:t>4/2/2021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26D84C-AD52-40BF-B514-5CBDFBB12D7E}" type="slidenum">
              <a:rPr lang="el-GR" smtClean="0"/>
              <a:pPr/>
              <a:t>‹#›</a:t>
            </a:fld>
            <a:endParaRPr lang="el-GR"/>
          </a:p>
        </p:txBody>
      </p:sp>
    </p:spTree>
    <p:extLst>
      <p:ext uri="{BB962C8B-B14F-4D97-AF65-F5344CB8AC3E}">
        <p14:creationId xmlns="" xmlns:p14="http://schemas.microsoft.com/office/powerpoint/2010/main" val="1344122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EF33684E-1E6C-4EC0-B66E-B167244E4C74}" type="datetimeFigureOut">
              <a:rPr lang="el-GR" smtClean="0"/>
              <a:pPr/>
              <a:t>4/2/2021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26D84C-AD52-40BF-B514-5CBDFBB12D7E}" type="slidenum">
              <a:rPr lang="el-GR" smtClean="0"/>
              <a:pPr/>
              <a:t>‹#›</a:t>
            </a:fld>
            <a:endParaRPr lang="el-GR"/>
          </a:p>
        </p:txBody>
      </p:sp>
    </p:spTree>
    <p:extLst>
      <p:ext uri="{BB962C8B-B14F-4D97-AF65-F5344CB8AC3E}">
        <p14:creationId xmlns="" xmlns:p14="http://schemas.microsoft.com/office/powerpoint/2010/main" val="318862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l-GR"/>
              <a:t>Στυλ κύριου τίτλου</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EF33684E-1E6C-4EC0-B66E-B167244E4C74}" type="datetimeFigureOut">
              <a:rPr lang="el-GR" smtClean="0"/>
              <a:pPr/>
              <a:t>4/2/2021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26D84C-AD52-40BF-B514-5CBDFBB12D7E}" type="slidenum">
              <a:rPr lang="el-GR" smtClean="0"/>
              <a:pPr/>
              <a:t>‹#›</a:t>
            </a:fld>
            <a:endParaRPr lang="el-GR"/>
          </a:p>
        </p:txBody>
      </p:sp>
    </p:spTree>
    <p:extLst>
      <p:ext uri="{BB962C8B-B14F-4D97-AF65-F5344CB8AC3E}">
        <p14:creationId xmlns="" xmlns:p14="http://schemas.microsoft.com/office/powerpoint/2010/main" val="1706401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EF33684E-1E6C-4EC0-B66E-B167244E4C74}" type="datetimeFigureOut">
              <a:rPr lang="el-GR" smtClean="0"/>
              <a:pPr/>
              <a:t>4/2/2021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C26D84C-AD52-40BF-B514-5CBDFBB12D7E}" type="slidenum">
              <a:rPr lang="el-GR" smtClean="0"/>
              <a:pPr/>
              <a:t>‹#›</a:t>
            </a:fld>
            <a:endParaRPr lang="el-GR"/>
          </a:p>
        </p:txBody>
      </p:sp>
    </p:spTree>
    <p:extLst>
      <p:ext uri="{BB962C8B-B14F-4D97-AF65-F5344CB8AC3E}">
        <p14:creationId xmlns="" xmlns:p14="http://schemas.microsoft.com/office/powerpoint/2010/main" val="2911097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l-GR"/>
              <a:t>Στυλ κύριου τίτλου</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4" name="Content Placeholder 3"/>
          <p:cNvSpPr>
            <a:spLocks noGrp="1"/>
          </p:cNvSpPr>
          <p:nvPr>
            <p:ph sz="half" idx="2"/>
          </p:nvPr>
        </p:nvSpPr>
        <p:spPr>
          <a:xfrm>
            <a:off x="472381" y="3618442"/>
            <a:ext cx="2901255" cy="5322183"/>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6" name="Content Placeholder 5"/>
          <p:cNvSpPr>
            <a:spLocks noGrp="1"/>
          </p:cNvSpPr>
          <p:nvPr>
            <p:ph sz="quarter" idx="4"/>
          </p:nvPr>
        </p:nvSpPr>
        <p:spPr>
          <a:xfrm>
            <a:off x="3471863" y="3618442"/>
            <a:ext cx="2915543" cy="5322183"/>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EF33684E-1E6C-4EC0-B66E-B167244E4C74}" type="datetimeFigureOut">
              <a:rPr lang="el-GR" smtClean="0"/>
              <a:pPr/>
              <a:t>4/2/2021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C26D84C-AD52-40BF-B514-5CBDFBB12D7E}" type="slidenum">
              <a:rPr lang="el-GR" smtClean="0"/>
              <a:pPr/>
              <a:t>‹#›</a:t>
            </a:fld>
            <a:endParaRPr lang="el-GR"/>
          </a:p>
        </p:txBody>
      </p:sp>
    </p:spTree>
    <p:extLst>
      <p:ext uri="{BB962C8B-B14F-4D97-AF65-F5344CB8AC3E}">
        <p14:creationId xmlns="" xmlns:p14="http://schemas.microsoft.com/office/powerpoint/2010/main" val="2312883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EF33684E-1E6C-4EC0-B66E-B167244E4C74}" type="datetimeFigureOut">
              <a:rPr lang="el-GR" smtClean="0"/>
              <a:pPr/>
              <a:t>4/2/2021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C26D84C-AD52-40BF-B514-5CBDFBB12D7E}" type="slidenum">
              <a:rPr lang="el-GR" smtClean="0"/>
              <a:pPr/>
              <a:t>‹#›</a:t>
            </a:fld>
            <a:endParaRPr lang="el-GR"/>
          </a:p>
        </p:txBody>
      </p:sp>
    </p:spTree>
    <p:extLst>
      <p:ext uri="{BB962C8B-B14F-4D97-AF65-F5344CB8AC3E}">
        <p14:creationId xmlns="" xmlns:p14="http://schemas.microsoft.com/office/powerpoint/2010/main" val="205001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3684E-1E6C-4EC0-B66E-B167244E4C74}" type="datetimeFigureOut">
              <a:rPr lang="el-GR" smtClean="0"/>
              <a:pPr/>
              <a:t>4/2/2021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C26D84C-AD52-40BF-B514-5CBDFBB12D7E}" type="slidenum">
              <a:rPr lang="el-GR" smtClean="0"/>
              <a:pPr/>
              <a:t>‹#›</a:t>
            </a:fld>
            <a:endParaRPr lang="el-GR"/>
          </a:p>
        </p:txBody>
      </p:sp>
    </p:spTree>
    <p:extLst>
      <p:ext uri="{BB962C8B-B14F-4D97-AF65-F5344CB8AC3E}">
        <p14:creationId xmlns="" xmlns:p14="http://schemas.microsoft.com/office/powerpoint/2010/main" val="1101471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l-GR"/>
              <a:t>Στυλ κύριου τίτλου</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EF33684E-1E6C-4EC0-B66E-B167244E4C74}" type="datetimeFigureOut">
              <a:rPr lang="el-GR" smtClean="0"/>
              <a:pPr/>
              <a:t>4/2/2021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C26D84C-AD52-40BF-B514-5CBDFBB12D7E}" type="slidenum">
              <a:rPr lang="el-GR" smtClean="0"/>
              <a:pPr/>
              <a:t>‹#›</a:t>
            </a:fld>
            <a:endParaRPr lang="el-GR"/>
          </a:p>
        </p:txBody>
      </p:sp>
    </p:spTree>
    <p:extLst>
      <p:ext uri="{BB962C8B-B14F-4D97-AF65-F5344CB8AC3E}">
        <p14:creationId xmlns="" xmlns:p14="http://schemas.microsoft.com/office/powerpoint/2010/main" val="138506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EF33684E-1E6C-4EC0-B66E-B167244E4C74}" type="datetimeFigureOut">
              <a:rPr lang="el-GR" smtClean="0"/>
              <a:pPr/>
              <a:t>4/2/2021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C26D84C-AD52-40BF-B514-5CBDFBB12D7E}" type="slidenum">
              <a:rPr lang="el-GR" smtClean="0"/>
              <a:pPr/>
              <a:t>‹#›</a:t>
            </a:fld>
            <a:endParaRPr lang="el-GR"/>
          </a:p>
        </p:txBody>
      </p:sp>
    </p:spTree>
    <p:extLst>
      <p:ext uri="{BB962C8B-B14F-4D97-AF65-F5344CB8AC3E}">
        <p14:creationId xmlns="" xmlns:p14="http://schemas.microsoft.com/office/powerpoint/2010/main" val="313274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F33684E-1E6C-4EC0-B66E-B167244E4C74}" type="datetimeFigureOut">
              <a:rPr lang="el-GR" smtClean="0"/>
              <a:pPr/>
              <a:t>4/2/2021</a:t>
            </a:fld>
            <a:endParaRPr lang="el-G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C26D84C-AD52-40BF-B514-5CBDFBB12D7E}" type="slidenum">
              <a:rPr lang="el-GR" smtClean="0"/>
              <a:pPr/>
              <a:t>‹#›</a:t>
            </a:fld>
            <a:endParaRPr lang="el-GR"/>
          </a:p>
        </p:txBody>
      </p:sp>
    </p:spTree>
    <p:extLst>
      <p:ext uri="{BB962C8B-B14F-4D97-AF65-F5344CB8AC3E}">
        <p14:creationId xmlns="" xmlns:p14="http://schemas.microsoft.com/office/powerpoint/2010/main" val="2455593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tiff"/><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4.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33.png"/><Relationship Id="rId16"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1.tiff"/><Relationship Id="rId11" Type="http://schemas.openxmlformats.org/officeDocument/2006/relationships/image" Target="../media/image41.png"/><Relationship Id="rId5" Type="http://schemas.openxmlformats.org/officeDocument/2006/relationships/image" Target="../media/image36.jpe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5.png"/><Relationship Id="rId9" Type="http://schemas.openxmlformats.org/officeDocument/2006/relationships/image" Target="../media/image39.png"/><Relationship Id="rId1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Βέλος: Πεντάγωνο 2">
            <a:extLst>
              <a:ext uri="{FF2B5EF4-FFF2-40B4-BE49-F238E27FC236}">
                <a16:creationId xmlns="" xmlns:a16="http://schemas.microsoft.com/office/drawing/2014/main" id="{6119E1AE-9416-4827-8FDE-EC4387709880}"/>
              </a:ext>
            </a:extLst>
          </p:cNvPr>
          <p:cNvSpPr/>
          <p:nvPr/>
        </p:nvSpPr>
        <p:spPr>
          <a:xfrm rot="20051209">
            <a:off x="-122474" y="1754946"/>
            <a:ext cx="7861919" cy="3076401"/>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Διάγραμμα ροής: Έγγραφο 10">
            <a:extLst>
              <a:ext uri="{FF2B5EF4-FFF2-40B4-BE49-F238E27FC236}">
                <a16:creationId xmlns="" xmlns:a16="http://schemas.microsoft.com/office/drawing/2014/main" id="{3F689137-2406-401A-8695-49E2DE0BD23E}"/>
              </a:ext>
            </a:extLst>
          </p:cNvPr>
          <p:cNvSpPr/>
          <p:nvPr/>
        </p:nvSpPr>
        <p:spPr>
          <a:xfrm rot="21080203">
            <a:off x="-1016930" y="4243975"/>
            <a:ext cx="8801919" cy="5963914"/>
          </a:xfrm>
          <a:prstGeom prst="flowChartDocument">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8" name="Βέλος: Πεντάγωνο 97">
            <a:extLst>
              <a:ext uri="{FF2B5EF4-FFF2-40B4-BE49-F238E27FC236}">
                <a16:creationId xmlns="" xmlns:a16="http://schemas.microsoft.com/office/drawing/2014/main" id="{94C549CE-7DBB-4867-8AF5-B36687D69C5E}"/>
              </a:ext>
            </a:extLst>
          </p:cNvPr>
          <p:cNvSpPr/>
          <p:nvPr/>
        </p:nvSpPr>
        <p:spPr>
          <a:xfrm rot="20051209">
            <a:off x="-182855" y="1907307"/>
            <a:ext cx="7861919" cy="3076401"/>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Διπλός κυματισμός 12">
            <a:extLst>
              <a:ext uri="{FF2B5EF4-FFF2-40B4-BE49-F238E27FC236}">
                <a16:creationId xmlns="" xmlns:a16="http://schemas.microsoft.com/office/drawing/2014/main" id="{406C5C2A-758F-45F5-A778-55923F7F0F12}"/>
              </a:ext>
            </a:extLst>
          </p:cNvPr>
          <p:cNvSpPr/>
          <p:nvPr/>
        </p:nvSpPr>
        <p:spPr>
          <a:xfrm rot="21430878">
            <a:off x="-995688" y="2318316"/>
            <a:ext cx="8116344" cy="4655881"/>
          </a:xfrm>
          <a:prstGeom prst="doubleWave">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5" name="TextBox 44">
            <a:extLst>
              <a:ext uri="{FF2B5EF4-FFF2-40B4-BE49-F238E27FC236}">
                <a16:creationId xmlns="" xmlns:a16="http://schemas.microsoft.com/office/drawing/2014/main" id="{7AA0D0DE-E29D-471C-9A47-1DCDC02B0E18}"/>
              </a:ext>
            </a:extLst>
          </p:cNvPr>
          <p:cNvSpPr txBox="1"/>
          <p:nvPr/>
        </p:nvSpPr>
        <p:spPr>
          <a:xfrm>
            <a:off x="266817" y="342300"/>
            <a:ext cx="3820720" cy="923330"/>
          </a:xfrm>
          <a:prstGeom prst="rect">
            <a:avLst/>
          </a:prstGeom>
          <a:noFill/>
        </p:spPr>
        <p:txBody>
          <a:bodyPr wrap="square" rtlCol="0" anchor="ctr">
            <a:spAutoFit/>
          </a:bodyPr>
          <a:lstStyle/>
          <a:p>
            <a:r>
              <a:rPr lang="el-GR" sz="3400" b="1" dirty="0">
                <a:solidFill>
                  <a:schemeClr val="accent1">
                    <a:lumMod val="50000"/>
                  </a:schemeClr>
                </a:solidFill>
                <a:latin typeface="PF Agora Sans Pro UltraBlack" panose="02000507000000020003" pitchFamily="2" charset="0"/>
              </a:rPr>
              <a:t>Η ΜΑΧΗ</a:t>
            </a:r>
          </a:p>
          <a:p>
            <a:r>
              <a:rPr lang="el-GR" sz="2000" b="1" dirty="0">
                <a:solidFill>
                  <a:schemeClr val="accent1">
                    <a:lumMod val="50000"/>
                  </a:schemeClr>
                </a:solidFill>
              </a:rPr>
              <a:t>ΑΠΕΝΑΝΤΙ ΣΤΟΝ </a:t>
            </a:r>
            <a:r>
              <a:rPr lang="en-US" sz="2000" b="1">
                <a:solidFill>
                  <a:schemeClr val="accent1">
                    <a:lumMod val="50000"/>
                  </a:schemeClr>
                </a:solidFill>
              </a:rPr>
              <a:t>COVID-19</a:t>
            </a:r>
            <a:endParaRPr lang="el-GR" sz="2000" b="1" dirty="0">
              <a:solidFill>
                <a:schemeClr val="accent1">
                  <a:lumMod val="50000"/>
                </a:schemeClr>
              </a:solidFill>
            </a:endParaRPr>
          </a:p>
        </p:txBody>
      </p:sp>
      <p:sp>
        <p:nvSpPr>
          <p:cNvPr id="54" name="Στρογγύλεμα διαγώνιας γωνίας του ορθογωνίου 31">
            <a:extLst>
              <a:ext uri="{FF2B5EF4-FFF2-40B4-BE49-F238E27FC236}">
                <a16:creationId xmlns="" xmlns:a16="http://schemas.microsoft.com/office/drawing/2014/main" id="{CFC9536A-BE42-41DB-A407-3204F1ED8A1D}"/>
              </a:ext>
            </a:extLst>
          </p:cNvPr>
          <p:cNvSpPr/>
          <p:nvPr/>
        </p:nvSpPr>
        <p:spPr>
          <a:xfrm flipH="1" flipV="1">
            <a:off x="97194" y="3139202"/>
            <a:ext cx="2121366" cy="5851017"/>
          </a:xfrm>
          <a:prstGeom prst="round2DiagRect">
            <a:avLst>
              <a:gd name="adj1" fmla="val 25857"/>
              <a:gd name="adj2" fmla="val 0"/>
            </a:avLst>
          </a:prstGeom>
          <a:solidFill>
            <a:srgbClr val="E3ECF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6" name="Στρογγύλεμα διαγώνιας γωνίας του ορθογωνίου 31">
            <a:extLst>
              <a:ext uri="{FF2B5EF4-FFF2-40B4-BE49-F238E27FC236}">
                <a16:creationId xmlns="" xmlns:a16="http://schemas.microsoft.com/office/drawing/2014/main" id="{81371C18-C04F-4ACE-8DEF-A941C607C08D}"/>
              </a:ext>
            </a:extLst>
          </p:cNvPr>
          <p:cNvSpPr/>
          <p:nvPr/>
        </p:nvSpPr>
        <p:spPr>
          <a:xfrm flipH="1" flipV="1">
            <a:off x="2268106" y="2983009"/>
            <a:ext cx="2121365" cy="5960404"/>
          </a:xfrm>
          <a:prstGeom prst="round2DiagRect">
            <a:avLst>
              <a:gd name="adj1" fmla="val 25857"/>
              <a:gd name="adj2" fmla="val 0"/>
            </a:avLst>
          </a:prstGeom>
          <a:solidFill>
            <a:srgbClr val="E3ECF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43" name="Picture 2">
            <a:extLst>
              <a:ext uri="{FF2B5EF4-FFF2-40B4-BE49-F238E27FC236}">
                <a16:creationId xmlns="" xmlns:a16="http://schemas.microsoft.com/office/drawing/2014/main" id="{0172D816-3EE8-48F4-8DAF-947EB2C745EA}"/>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p:blipFill>
        <p:spPr bwMode="auto">
          <a:xfrm>
            <a:off x="5556629" y="8846857"/>
            <a:ext cx="1056531" cy="681369"/>
          </a:xfrm>
          <a:prstGeom prst="rect">
            <a:avLst/>
          </a:prstGeom>
          <a:noFill/>
          <a:extLst>
            <a:ext uri="{909E8E84-426E-40DD-AFC4-6F175D3DCCD1}">
              <a14:hiddenFill xmlns="" xmlns:a14="http://schemas.microsoft.com/office/drawing/2010/main">
                <a:solidFill>
                  <a:srgbClr val="FFFFFF"/>
                </a:solidFill>
              </a14:hiddenFill>
            </a:ext>
          </a:extLst>
        </p:spPr>
      </p:pic>
      <p:sp>
        <p:nvSpPr>
          <p:cNvPr id="55" name="TextBox 54">
            <a:extLst>
              <a:ext uri="{FF2B5EF4-FFF2-40B4-BE49-F238E27FC236}">
                <a16:creationId xmlns="" xmlns:a16="http://schemas.microsoft.com/office/drawing/2014/main" id="{E5F32CA6-2843-4ACD-8B52-5F36631E7C62}"/>
              </a:ext>
            </a:extLst>
          </p:cNvPr>
          <p:cNvSpPr txBox="1"/>
          <p:nvPr/>
        </p:nvSpPr>
        <p:spPr>
          <a:xfrm>
            <a:off x="266816" y="1329158"/>
            <a:ext cx="5132497" cy="954107"/>
          </a:xfrm>
          <a:custGeom>
            <a:avLst/>
            <a:gdLst>
              <a:gd name="connsiteX0" fmla="*/ 0 w 5132497"/>
              <a:gd name="connsiteY0" fmla="*/ 0 h 954107"/>
              <a:gd name="connsiteX1" fmla="*/ 5132497 w 5132497"/>
              <a:gd name="connsiteY1" fmla="*/ 0 h 954107"/>
              <a:gd name="connsiteX2" fmla="*/ 5132497 w 5132497"/>
              <a:gd name="connsiteY2" fmla="*/ 954107 h 954107"/>
              <a:gd name="connsiteX3" fmla="*/ 0 w 5132497"/>
              <a:gd name="connsiteY3" fmla="*/ 954107 h 954107"/>
              <a:gd name="connsiteX4" fmla="*/ 0 w 5132497"/>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497" h="954107" extrusionOk="0">
                <a:moveTo>
                  <a:pt x="0" y="0"/>
                </a:moveTo>
                <a:cubicBezTo>
                  <a:pt x="750647" y="130827"/>
                  <a:pt x="3376888" y="-13921"/>
                  <a:pt x="5132497" y="0"/>
                </a:cubicBezTo>
                <a:cubicBezTo>
                  <a:pt x="5079643" y="287106"/>
                  <a:pt x="5126095" y="498374"/>
                  <a:pt x="5132497" y="954107"/>
                </a:cubicBezTo>
                <a:cubicBezTo>
                  <a:pt x="4616385" y="890169"/>
                  <a:pt x="946967" y="1116341"/>
                  <a:pt x="0" y="954107"/>
                </a:cubicBezTo>
                <a:cubicBezTo>
                  <a:pt x="2948" y="594294"/>
                  <a:pt x="82049" y="157408"/>
                  <a:pt x="0" y="0"/>
                </a:cubicBezTo>
                <a:close/>
              </a:path>
            </a:pathLst>
          </a:custGeom>
          <a:noFill/>
          <a:ln>
            <a:noFill/>
            <a:extLst>
              <a:ext uri="{C807C97D-BFC1-408E-A445-0C87EB9F89A2}">
                <ask:lineSketchStyleProps xmlns="" xmlns:ask="http://schemas.microsoft.com/office/drawing/2018/sketchyshapes" sd="270116922">
                  <a:prstGeom prst="rect">
                    <a:avLst/>
                  </a:prstGeom>
                  <ask:type>
                    <ask:lineSketchCurved/>
                  </ask:type>
                </ask:lineSketchStyleProps>
              </a:ext>
            </a:extLst>
          </a:ln>
        </p:spPr>
        <p:txBody>
          <a:bodyPr wrap="square" rtlCol="0" anchor="ctr">
            <a:spAutoFit/>
          </a:bodyPr>
          <a:lstStyle/>
          <a:p>
            <a:r>
              <a:rPr lang="el-GR" sz="1400" b="1" dirty="0">
                <a:solidFill>
                  <a:schemeClr val="accent1">
                    <a:lumMod val="50000"/>
                  </a:schemeClr>
                </a:solidFill>
                <a:latin typeface="Century Gothic" panose="020B0502020202020204" pitchFamily="34" charset="0"/>
              </a:rPr>
              <a:t>Η ΠΕΡΙΦΕΡΕΙΑ ΔΥΤΙΚΗΣ ΕΛΛΑΔΑΣ ΑΠΑΝΤΑ ΣΤΙΣ ΠΡΟΚΛΗΣΕΙΣ ΤΗΣ ΠΑΝΔΗΜΙΑΣ ΜΕ </a:t>
            </a:r>
            <a:r>
              <a:rPr lang="el-GR" sz="1400" b="1" dirty="0">
                <a:solidFill>
                  <a:srgbClr val="DE2622"/>
                </a:solidFill>
                <a:latin typeface="Century Gothic" panose="020B0502020202020204" pitchFamily="34" charset="0"/>
              </a:rPr>
              <a:t>ΟΛΟΚΛΗΡΩΜΕΝΟ ΠΡΟΓΡΑΜΜΑ ΥΨΟΥΣ 120.000.000€</a:t>
            </a:r>
            <a:r>
              <a:rPr lang="el-GR" sz="1400" b="1" dirty="0">
                <a:solidFill>
                  <a:schemeClr val="accent1">
                    <a:lumMod val="50000"/>
                  </a:schemeClr>
                </a:solidFill>
                <a:latin typeface="Century Gothic" panose="020B0502020202020204" pitchFamily="34" charset="0"/>
              </a:rPr>
              <a:t> </a:t>
            </a:r>
          </a:p>
          <a:p>
            <a:r>
              <a:rPr lang="el-GR" sz="1400" b="1" dirty="0">
                <a:solidFill>
                  <a:schemeClr val="accent1">
                    <a:lumMod val="50000"/>
                  </a:schemeClr>
                </a:solidFill>
                <a:latin typeface="Century Gothic" panose="020B0502020202020204" pitchFamily="34" charset="0"/>
              </a:rPr>
              <a:t> </a:t>
            </a:r>
          </a:p>
        </p:txBody>
      </p:sp>
      <p:sp>
        <p:nvSpPr>
          <p:cNvPr id="77" name="Στρογγύλεμα διαγώνιας γωνίας του ορθογωνίου 31">
            <a:extLst>
              <a:ext uri="{FF2B5EF4-FFF2-40B4-BE49-F238E27FC236}">
                <a16:creationId xmlns="" xmlns:a16="http://schemas.microsoft.com/office/drawing/2014/main" id="{4C01F95B-CA66-4549-A7A1-C8F3F873742A}"/>
              </a:ext>
            </a:extLst>
          </p:cNvPr>
          <p:cNvSpPr/>
          <p:nvPr/>
        </p:nvSpPr>
        <p:spPr>
          <a:xfrm flipH="1" flipV="1">
            <a:off x="4477971" y="2843309"/>
            <a:ext cx="2121365" cy="5960404"/>
          </a:xfrm>
          <a:prstGeom prst="round2DiagRect">
            <a:avLst>
              <a:gd name="adj1" fmla="val 25857"/>
              <a:gd name="adj2" fmla="val 0"/>
            </a:avLst>
          </a:prstGeom>
          <a:solidFill>
            <a:srgbClr val="E3ECF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8" name="Γραφικό 7">
            <a:extLst>
              <a:ext uri="{FF2B5EF4-FFF2-40B4-BE49-F238E27FC236}">
                <a16:creationId xmlns="" xmlns:a16="http://schemas.microsoft.com/office/drawing/2014/main" id="{977AEDF0-5C2B-4A04-8171-32C1CDEC727E}"/>
              </a:ext>
            </a:extLst>
          </p:cNvPr>
          <p:cNvPicPr>
            <a:picLocks noChangeAspect="1"/>
          </p:cNvPicPr>
          <p:nvPr/>
        </p:nvPicPr>
        <p:blipFill>
          <a:blip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rcRect/>
          <a:stretch/>
        </p:blipFill>
        <p:spPr>
          <a:xfrm>
            <a:off x="-106880" y="2599401"/>
            <a:ext cx="6988288" cy="1456332"/>
          </a:xfrm>
          <a:prstGeom prst="rect">
            <a:avLst/>
          </a:prstGeom>
        </p:spPr>
      </p:pic>
      <p:sp>
        <p:nvSpPr>
          <p:cNvPr id="72" name="Ορθογώνιο 27">
            <a:extLst>
              <a:ext uri="{FF2B5EF4-FFF2-40B4-BE49-F238E27FC236}">
                <a16:creationId xmlns="" xmlns:a16="http://schemas.microsoft.com/office/drawing/2014/main" id="{1361DCFE-A840-49A1-BE80-2EA5465A35D0}"/>
              </a:ext>
            </a:extLst>
          </p:cNvPr>
          <p:cNvSpPr/>
          <p:nvPr/>
        </p:nvSpPr>
        <p:spPr>
          <a:xfrm>
            <a:off x="-142829" y="2856183"/>
            <a:ext cx="2325440" cy="707886"/>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l-GR" sz="2000" b="1" dirty="0">
                <a:solidFill>
                  <a:schemeClr val="accent1">
                    <a:lumMod val="50000"/>
                  </a:schemeClr>
                </a:solidFill>
                <a:latin typeface="PF Agora Sans Pro Black" panose="02000500000000020004" pitchFamily="2" charset="0"/>
              </a:rPr>
              <a:t>ΚΟΝΤΑ ΣΤΟΝ ΑΝΘΡΩΠΟ</a:t>
            </a:r>
          </a:p>
        </p:txBody>
      </p:sp>
      <p:sp>
        <p:nvSpPr>
          <p:cNvPr id="75" name="Ορθογώνιο 27">
            <a:extLst>
              <a:ext uri="{FF2B5EF4-FFF2-40B4-BE49-F238E27FC236}">
                <a16:creationId xmlns="" xmlns:a16="http://schemas.microsoft.com/office/drawing/2014/main" id="{7A9210D7-27D3-4D65-9DCA-A94751C35613}"/>
              </a:ext>
            </a:extLst>
          </p:cNvPr>
          <p:cNvSpPr/>
          <p:nvPr/>
        </p:nvSpPr>
        <p:spPr>
          <a:xfrm>
            <a:off x="2251654" y="3021109"/>
            <a:ext cx="1921851" cy="400110"/>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l-GR" sz="2000" b="1" dirty="0">
                <a:solidFill>
                  <a:schemeClr val="accent1">
                    <a:lumMod val="50000"/>
                  </a:schemeClr>
                </a:solidFill>
                <a:latin typeface="PF Agora Sans Pro Black" panose="02000500000000020004" pitchFamily="2" charset="0"/>
              </a:rPr>
              <a:t>ΠΡΟΣΒΑΣΗ</a:t>
            </a:r>
          </a:p>
        </p:txBody>
      </p:sp>
      <p:sp>
        <p:nvSpPr>
          <p:cNvPr id="76" name="Ορθογώνιο 27">
            <a:extLst>
              <a:ext uri="{FF2B5EF4-FFF2-40B4-BE49-F238E27FC236}">
                <a16:creationId xmlns="" xmlns:a16="http://schemas.microsoft.com/office/drawing/2014/main" id="{B2031130-AAF4-4CE9-83D6-C7E38BFE8A36}"/>
              </a:ext>
            </a:extLst>
          </p:cNvPr>
          <p:cNvSpPr/>
          <p:nvPr/>
        </p:nvSpPr>
        <p:spPr>
          <a:xfrm>
            <a:off x="4465828" y="2868709"/>
            <a:ext cx="1921851" cy="707886"/>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l-GR" sz="2000" b="1" dirty="0">
                <a:solidFill>
                  <a:schemeClr val="accent1">
                    <a:lumMod val="50000"/>
                  </a:schemeClr>
                </a:solidFill>
                <a:latin typeface="PF Agora Sans Pro Black" panose="02000500000000020004" pitchFamily="2" charset="0"/>
              </a:rPr>
              <a:t>ΥΓΕΙΑ ΚΑΙ ΜΕΡΙΜΝΑ</a:t>
            </a:r>
          </a:p>
        </p:txBody>
      </p:sp>
      <p:sp>
        <p:nvSpPr>
          <p:cNvPr id="79" name="Ορθογώνιο 60">
            <a:extLst>
              <a:ext uri="{FF2B5EF4-FFF2-40B4-BE49-F238E27FC236}">
                <a16:creationId xmlns="" xmlns:a16="http://schemas.microsoft.com/office/drawing/2014/main" id="{F5DB6653-3159-435D-807B-D9C4724EDC70}"/>
              </a:ext>
            </a:extLst>
          </p:cNvPr>
          <p:cNvSpPr/>
          <p:nvPr/>
        </p:nvSpPr>
        <p:spPr>
          <a:xfrm>
            <a:off x="214299" y="3849097"/>
            <a:ext cx="1912791" cy="892552"/>
          </a:xfrm>
          <a:prstGeom prst="rect">
            <a:avLst/>
          </a:prstGeom>
        </p:spPr>
        <p:txBody>
          <a:bodyPr wrap="square">
            <a:spAutoFit/>
          </a:bodyPr>
          <a:lstStyle/>
          <a:p>
            <a:r>
              <a:rPr lang="el-GR" sz="2000" b="1" dirty="0">
                <a:solidFill>
                  <a:schemeClr val="accent1">
                    <a:lumMod val="50000"/>
                  </a:schemeClr>
                </a:solidFill>
              </a:rPr>
              <a:t>3,61 εκ.€</a:t>
            </a:r>
            <a:r>
              <a:rPr lang="el-GR" sz="1600" b="1" dirty="0">
                <a:solidFill>
                  <a:schemeClr val="accent1">
                    <a:lumMod val="50000"/>
                  </a:schemeClr>
                </a:solidFill>
              </a:rPr>
              <a:t> </a:t>
            </a:r>
            <a:br>
              <a:rPr lang="el-GR" sz="1600" b="1" dirty="0">
                <a:solidFill>
                  <a:schemeClr val="accent1">
                    <a:lumMod val="50000"/>
                  </a:schemeClr>
                </a:solidFill>
              </a:rPr>
            </a:br>
            <a:r>
              <a:rPr lang="el-GR" sz="1600" b="1" dirty="0">
                <a:solidFill>
                  <a:schemeClr val="accent1">
                    <a:lumMod val="50000"/>
                  </a:schemeClr>
                </a:solidFill>
              </a:rPr>
              <a:t>για την καρδιά </a:t>
            </a:r>
            <a:r>
              <a:rPr lang="en-US" sz="1600" b="1" dirty="0">
                <a:solidFill>
                  <a:schemeClr val="accent1">
                    <a:lumMod val="50000"/>
                  </a:schemeClr>
                </a:solidFill>
              </a:rPr>
              <a:t/>
            </a:r>
            <a:br>
              <a:rPr lang="en-US" sz="1600" b="1" dirty="0">
                <a:solidFill>
                  <a:schemeClr val="accent1">
                    <a:lumMod val="50000"/>
                  </a:schemeClr>
                </a:solidFill>
              </a:rPr>
            </a:br>
            <a:r>
              <a:rPr lang="el-GR" sz="1600" b="1" dirty="0">
                <a:solidFill>
                  <a:schemeClr val="accent1">
                    <a:lumMod val="50000"/>
                  </a:schemeClr>
                </a:solidFill>
              </a:rPr>
              <a:t>του ΕΣΥ</a:t>
            </a:r>
          </a:p>
        </p:txBody>
      </p:sp>
      <p:sp>
        <p:nvSpPr>
          <p:cNvPr id="80" name="Ορθογώνιο 60">
            <a:extLst>
              <a:ext uri="{FF2B5EF4-FFF2-40B4-BE49-F238E27FC236}">
                <a16:creationId xmlns="" xmlns:a16="http://schemas.microsoft.com/office/drawing/2014/main" id="{0D43BC2D-33CA-4EC5-A4C2-FB065959EEFB}"/>
              </a:ext>
            </a:extLst>
          </p:cNvPr>
          <p:cNvSpPr/>
          <p:nvPr/>
        </p:nvSpPr>
        <p:spPr>
          <a:xfrm>
            <a:off x="214299" y="4801715"/>
            <a:ext cx="1912791" cy="892552"/>
          </a:xfrm>
          <a:prstGeom prst="rect">
            <a:avLst/>
          </a:prstGeom>
        </p:spPr>
        <p:txBody>
          <a:bodyPr wrap="square">
            <a:spAutoFit/>
          </a:bodyPr>
          <a:lstStyle/>
          <a:p>
            <a:r>
              <a:rPr lang="el-GR" sz="2000" b="1" dirty="0">
                <a:solidFill>
                  <a:schemeClr val="accent1">
                    <a:lumMod val="50000"/>
                  </a:schemeClr>
                </a:solidFill>
              </a:rPr>
              <a:t>21,74 εκ.€ </a:t>
            </a:r>
            <a:r>
              <a:rPr lang="el-GR" sz="1600" b="1" dirty="0">
                <a:solidFill>
                  <a:schemeClr val="accent1">
                    <a:lumMod val="50000"/>
                  </a:schemeClr>
                </a:solidFill>
              </a:rPr>
              <a:t>για αυτούς που δίνουν μάχη διαρκείας</a:t>
            </a:r>
          </a:p>
        </p:txBody>
      </p:sp>
      <p:sp>
        <p:nvSpPr>
          <p:cNvPr id="81" name="Ορθογώνιο 60">
            <a:extLst>
              <a:ext uri="{FF2B5EF4-FFF2-40B4-BE49-F238E27FC236}">
                <a16:creationId xmlns="" xmlns:a16="http://schemas.microsoft.com/office/drawing/2014/main" id="{AF0555BB-4E1B-4D5C-80C0-EAF330D6EBC2}"/>
              </a:ext>
            </a:extLst>
          </p:cNvPr>
          <p:cNvSpPr/>
          <p:nvPr/>
        </p:nvSpPr>
        <p:spPr>
          <a:xfrm>
            <a:off x="214299" y="5754333"/>
            <a:ext cx="1949499" cy="1138773"/>
          </a:xfrm>
          <a:prstGeom prst="rect">
            <a:avLst/>
          </a:prstGeom>
        </p:spPr>
        <p:txBody>
          <a:bodyPr wrap="square">
            <a:spAutoFit/>
          </a:bodyPr>
          <a:lstStyle/>
          <a:p>
            <a:r>
              <a:rPr lang="el-GR" sz="2000" b="1" dirty="0">
                <a:solidFill>
                  <a:schemeClr val="accent1">
                    <a:lumMod val="50000"/>
                  </a:schemeClr>
                </a:solidFill>
              </a:rPr>
              <a:t>130.000€</a:t>
            </a:r>
            <a:r>
              <a:rPr lang="el-GR" sz="1600" b="1" dirty="0">
                <a:solidFill>
                  <a:schemeClr val="accent1">
                    <a:lumMod val="50000"/>
                  </a:schemeClr>
                </a:solidFill>
              </a:rPr>
              <a:t> για κοινωνικές δομές Δήμων και Μητροπόλεων</a:t>
            </a:r>
          </a:p>
        </p:txBody>
      </p:sp>
      <p:sp>
        <p:nvSpPr>
          <p:cNvPr id="82" name="Ορθογώνιο 60">
            <a:extLst>
              <a:ext uri="{FF2B5EF4-FFF2-40B4-BE49-F238E27FC236}">
                <a16:creationId xmlns="" xmlns:a16="http://schemas.microsoft.com/office/drawing/2014/main" id="{9B12EB6D-5562-4318-A930-1E57DF1228F3}"/>
              </a:ext>
            </a:extLst>
          </p:cNvPr>
          <p:cNvSpPr/>
          <p:nvPr/>
        </p:nvSpPr>
        <p:spPr>
          <a:xfrm>
            <a:off x="214299" y="6953172"/>
            <a:ext cx="1993427" cy="892552"/>
          </a:xfrm>
          <a:prstGeom prst="rect">
            <a:avLst/>
          </a:prstGeom>
        </p:spPr>
        <p:txBody>
          <a:bodyPr wrap="square">
            <a:spAutoFit/>
          </a:bodyPr>
          <a:lstStyle/>
          <a:p>
            <a:r>
              <a:rPr lang="el-GR" sz="2000" b="1" dirty="0">
                <a:solidFill>
                  <a:schemeClr val="accent1">
                    <a:lumMod val="50000"/>
                  </a:schemeClr>
                </a:solidFill>
              </a:rPr>
              <a:t>50.000€</a:t>
            </a:r>
            <a:r>
              <a:rPr lang="el-GR" sz="1600" b="1" dirty="0">
                <a:solidFill>
                  <a:schemeClr val="accent1">
                    <a:lumMod val="50000"/>
                  </a:schemeClr>
                </a:solidFill>
              </a:rPr>
              <a:t> για την ασφάλεια των πολιτών</a:t>
            </a:r>
          </a:p>
        </p:txBody>
      </p:sp>
      <p:sp>
        <p:nvSpPr>
          <p:cNvPr id="83" name="Ορθογώνιο 60">
            <a:extLst>
              <a:ext uri="{FF2B5EF4-FFF2-40B4-BE49-F238E27FC236}">
                <a16:creationId xmlns="" xmlns:a16="http://schemas.microsoft.com/office/drawing/2014/main" id="{92D04FA5-284D-4B17-8AF1-40077B6C6C62}"/>
              </a:ext>
            </a:extLst>
          </p:cNvPr>
          <p:cNvSpPr/>
          <p:nvPr/>
        </p:nvSpPr>
        <p:spPr>
          <a:xfrm>
            <a:off x="214299" y="7905790"/>
            <a:ext cx="1993427" cy="646331"/>
          </a:xfrm>
          <a:prstGeom prst="rect">
            <a:avLst/>
          </a:prstGeom>
        </p:spPr>
        <p:txBody>
          <a:bodyPr wrap="square">
            <a:spAutoFit/>
          </a:bodyPr>
          <a:lstStyle/>
          <a:p>
            <a:r>
              <a:rPr lang="el-GR" sz="2000" b="1" dirty="0">
                <a:solidFill>
                  <a:schemeClr val="accent1">
                    <a:lumMod val="50000"/>
                  </a:schemeClr>
                </a:solidFill>
              </a:rPr>
              <a:t>50.000€ </a:t>
            </a:r>
            <a:r>
              <a:rPr lang="el-GR" sz="1600" b="1" dirty="0">
                <a:solidFill>
                  <a:schemeClr val="accent1">
                    <a:lumMod val="50000"/>
                  </a:schemeClr>
                </a:solidFill>
              </a:rPr>
              <a:t>για έλεγχο και πρόληψη</a:t>
            </a:r>
          </a:p>
        </p:txBody>
      </p:sp>
      <p:sp>
        <p:nvSpPr>
          <p:cNvPr id="85" name="Ορθογώνιο 60">
            <a:extLst>
              <a:ext uri="{FF2B5EF4-FFF2-40B4-BE49-F238E27FC236}">
                <a16:creationId xmlns="" xmlns:a16="http://schemas.microsoft.com/office/drawing/2014/main" id="{D58B311F-4FA4-4C24-BFAE-523C81BB521F}"/>
              </a:ext>
            </a:extLst>
          </p:cNvPr>
          <p:cNvSpPr/>
          <p:nvPr/>
        </p:nvSpPr>
        <p:spPr>
          <a:xfrm>
            <a:off x="4574829" y="3821434"/>
            <a:ext cx="1912791" cy="892552"/>
          </a:xfrm>
          <a:prstGeom prst="rect">
            <a:avLst/>
          </a:prstGeom>
        </p:spPr>
        <p:txBody>
          <a:bodyPr wrap="square">
            <a:spAutoFit/>
          </a:bodyPr>
          <a:lstStyle/>
          <a:p>
            <a:r>
              <a:rPr lang="en-US" sz="2000" b="1" dirty="0">
                <a:solidFill>
                  <a:schemeClr val="accent1">
                    <a:lumMod val="50000"/>
                  </a:schemeClr>
                </a:solidFill>
              </a:rPr>
              <a:t>241.000</a:t>
            </a:r>
            <a:r>
              <a:rPr lang="el-GR" sz="2000" b="1" dirty="0">
                <a:solidFill>
                  <a:schemeClr val="accent1">
                    <a:lumMod val="50000"/>
                  </a:schemeClr>
                </a:solidFill>
              </a:rPr>
              <a:t>€</a:t>
            </a:r>
            <a:r>
              <a:rPr lang="el-GR" sz="1600" b="1" dirty="0">
                <a:solidFill>
                  <a:schemeClr val="accent1">
                    <a:lumMod val="50000"/>
                  </a:schemeClr>
                </a:solidFill>
              </a:rPr>
              <a:t> </a:t>
            </a:r>
            <a:br>
              <a:rPr lang="el-GR" sz="1600" b="1" dirty="0">
                <a:solidFill>
                  <a:schemeClr val="accent1">
                    <a:lumMod val="50000"/>
                  </a:schemeClr>
                </a:solidFill>
              </a:rPr>
            </a:br>
            <a:r>
              <a:rPr lang="el-GR" sz="1600" b="1" dirty="0">
                <a:solidFill>
                  <a:schemeClr val="accent1">
                    <a:lumMod val="50000"/>
                  </a:schemeClr>
                </a:solidFill>
              </a:rPr>
              <a:t>για δράσεις υγείας και </a:t>
            </a:r>
            <a:r>
              <a:rPr lang="el-GR" sz="1600" b="1" dirty="0" err="1">
                <a:solidFill>
                  <a:schemeClr val="accent1">
                    <a:lumMod val="50000"/>
                  </a:schemeClr>
                </a:solidFill>
              </a:rPr>
              <a:t>κοιν</a:t>
            </a:r>
            <a:r>
              <a:rPr lang="el-GR" sz="1600" b="1" dirty="0">
                <a:solidFill>
                  <a:schemeClr val="accent1">
                    <a:lumMod val="50000"/>
                  </a:schemeClr>
                </a:solidFill>
              </a:rPr>
              <a:t>. μέριμνας</a:t>
            </a:r>
          </a:p>
        </p:txBody>
      </p:sp>
      <p:sp>
        <p:nvSpPr>
          <p:cNvPr id="86" name="Ορθογώνιο 60">
            <a:extLst>
              <a:ext uri="{FF2B5EF4-FFF2-40B4-BE49-F238E27FC236}">
                <a16:creationId xmlns="" xmlns:a16="http://schemas.microsoft.com/office/drawing/2014/main" id="{2F467263-2156-49E0-BC17-15A0D25A6542}"/>
              </a:ext>
            </a:extLst>
          </p:cNvPr>
          <p:cNvSpPr/>
          <p:nvPr/>
        </p:nvSpPr>
        <p:spPr>
          <a:xfrm>
            <a:off x="4574829" y="4774052"/>
            <a:ext cx="1912791" cy="892552"/>
          </a:xfrm>
          <a:prstGeom prst="rect">
            <a:avLst/>
          </a:prstGeom>
        </p:spPr>
        <p:txBody>
          <a:bodyPr wrap="square">
            <a:spAutoFit/>
          </a:bodyPr>
          <a:lstStyle/>
          <a:p>
            <a:r>
              <a:rPr lang="en-US" sz="2000" b="1" dirty="0">
                <a:solidFill>
                  <a:schemeClr val="accent1">
                    <a:lumMod val="50000"/>
                  </a:schemeClr>
                </a:solidFill>
              </a:rPr>
              <a:t>5</a:t>
            </a:r>
            <a:br>
              <a:rPr lang="en-US" sz="2000" b="1" dirty="0">
                <a:solidFill>
                  <a:schemeClr val="accent1">
                    <a:lumMod val="50000"/>
                  </a:schemeClr>
                </a:solidFill>
              </a:rPr>
            </a:br>
            <a:r>
              <a:rPr lang="el-GR" sz="1600" b="1" dirty="0">
                <a:solidFill>
                  <a:schemeClr val="accent1">
                    <a:lumMod val="50000"/>
                  </a:schemeClr>
                </a:solidFill>
              </a:rPr>
              <a:t>κύκλοι εκπαίδευσης για θετούς γονείς</a:t>
            </a:r>
          </a:p>
        </p:txBody>
      </p:sp>
      <p:sp>
        <p:nvSpPr>
          <p:cNvPr id="87" name="Ορθογώνιο 60">
            <a:extLst>
              <a:ext uri="{FF2B5EF4-FFF2-40B4-BE49-F238E27FC236}">
                <a16:creationId xmlns="" xmlns:a16="http://schemas.microsoft.com/office/drawing/2014/main" id="{F21D1644-EDD0-4FD8-B383-4270B596C88F}"/>
              </a:ext>
            </a:extLst>
          </p:cNvPr>
          <p:cNvSpPr/>
          <p:nvPr/>
        </p:nvSpPr>
        <p:spPr>
          <a:xfrm>
            <a:off x="4574828" y="5726670"/>
            <a:ext cx="2185977" cy="1138773"/>
          </a:xfrm>
          <a:prstGeom prst="rect">
            <a:avLst/>
          </a:prstGeom>
        </p:spPr>
        <p:txBody>
          <a:bodyPr wrap="square">
            <a:spAutoFit/>
          </a:bodyPr>
          <a:lstStyle/>
          <a:p>
            <a:r>
              <a:rPr lang="el-GR" sz="2000" b="1" dirty="0">
                <a:solidFill>
                  <a:schemeClr val="accent1">
                    <a:lumMod val="50000"/>
                  </a:schemeClr>
                </a:solidFill>
              </a:rPr>
              <a:t>22,26 εκ.€</a:t>
            </a:r>
            <a:r>
              <a:rPr lang="el-GR" sz="1600" b="1" dirty="0">
                <a:solidFill>
                  <a:schemeClr val="accent1">
                    <a:lumMod val="50000"/>
                  </a:schemeClr>
                </a:solidFill>
              </a:rPr>
              <a:t> </a:t>
            </a:r>
            <a:br>
              <a:rPr lang="el-GR" sz="1600" b="1" dirty="0">
                <a:solidFill>
                  <a:schemeClr val="accent1">
                    <a:lumMod val="50000"/>
                  </a:schemeClr>
                </a:solidFill>
              </a:rPr>
            </a:br>
            <a:r>
              <a:rPr lang="el-GR" sz="1600" b="1" dirty="0">
                <a:solidFill>
                  <a:schemeClr val="accent1">
                    <a:lumMod val="50000"/>
                  </a:schemeClr>
                </a:solidFill>
              </a:rPr>
              <a:t>για τρόφιμα </a:t>
            </a:r>
          </a:p>
          <a:p>
            <a:r>
              <a:rPr lang="el-GR" sz="1600" b="1" dirty="0">
                <a:solidFill>
                  <a:schemeClr val="accent1">
                    <a:lumMod val="50000"/>
                  </a:schemeClr>
                </a:solidFill>
              </a:rPr>
              <a:t>και είδη πρώτης ανάγκης</a:t>
            </a:r>
          </a:p>
        </p:txBody>
      </p:sp>
      <p:sp>
        <p:nvSpPr>
          <p:cNvPr id="91" name="Ορθογώνιο 60">
            <a:extLst>
              <a:ext uri="{FF2B5EF4-FFF2-40B4-BE49-F238E27FC236}">
                <a16:creationId xmlns="" xmlns:a16="http://schemas.microsoft.com/office/drawing/2014/main" id="{5002E741-8EE5-4497-9612-CD204AC925AD}"/>
              </a:ext>
            </a:extLst>
          </p:cNvPr>
          <p:cNvSpPr/>
          <p:nvPr/>
        </p:nvSpPr>
        <p:spPr>
          <a:xfrm>
            <a:off x="4574829" y="6925509"/>
            <a:ext cx="1993427" cy="892552"/>
          </a:xfrm>
          <a:prstGeom prst="rect">
            <a:avLst/>
          </a:prstGeom>
        </p:spPr>
        <p:txBody>
          <a:bodyPr wrap="square">
            <a:spAutoFit/>
          </a:bodyPr>
          <a:lstStyle/>
          <a:p>
            <a:r>
              <a:rPr lang="el-GR" sz="2000" b="1" dirty="0">
                <a:solidFill>
                  <a:schemeClr val="accent1">
                    <a:lumMod val="50000"/>
                  </a:schemeClr>
                </a:solidFill>
              </a:rPr>
              <a:t>1.000</a:t>
            </a:r>
          </a:p>
          <a:p>
            <a:r>
              <a:rPr lang="el-GR" sz="1600" b="1" dirty="0">
                <a:solidFill>
                  <a:schemeClr val="accent1">
                    <a:lumMod val="50000"/>
                  </a:schemeClr>
                </a:solidFill>
              </a:rPr>
              <a:t>παιδιά και έφηβοι σε δράσεις στήριξης</a:t>
            </a:r>
          </a:p>
        </p:txBody>
      </p:sp>
      <p:sp>
        <p:nvSpPr>
          <p:cNvPr id="92" name="Ορθογώνιο 60">
            <a:extLst>
              <a:ext uri="{FF2B5EF4-FFF2-40B4-BE49-F238E27FC236}">
                <a16:creationId xmlns="" xmlns:a16="http://schemas.microsoft.com/office/drawing/2014/main" id="{8CCDA90A-B539-4CEB-8E6B-4CFA381C9F04}"/>
              </a:ext>
            </a:extLst>
          </p:cNvPr>
          <p:cNvSpPr/>
          <p:nvPr/>
        </p:nvSpPr>
        <p:spPr>
          <a:xfrm>
            <a:off x="4574829" y="7878127"/>
            <a:ext cx="1993427" cy="892552"/>
          </a:xfrm>
          <a:prstGeom prst="rect">
            <a:avLst/>
          </a:prstGeom>
        </p:spPr>
        <p:txBody>
          <a:bodyPr wrap="square">
            <a:spAutoFit/>
          </a:bodyPr>
          <a:lstStyle/>
          <a:p>
            <a:r>
              <a:rPr lang="el-GR" sz="2000" b="1" dirty="0">
                <a:solidFill>
                  <a:schemeClr val="accent1">
                    <a:lumMod val="50000"/>
                  </a:schemeClr>
                </a:solidFill>
              </a:rPr>
              <a:t>5.000 ώρες </a:t>
            </a:r>
          </a:p>
          <a:p>
            <a:r>
              <a:rPr lang="el-GR" sz="1600" b="1" dirty="0">
                <a:solidFill>
                  <a:schemeClr val="accent1">
                    <a:lumMod val="50000"/>
                  </a:schemeClr>
                </a:solidFill>
              </a:rPr>
              <a:t>ατομικών συνεδριών και εκπαιδεύσεων</a:t>
            </a:r>
          </a:p>
        </p:txBody>
      </p:sp>
      <p:sp>
        <p:nvSpPr>
          <p:cNvPr id="93" name="Ορθογώνιο 60">
            <a:extLst>
              <a:ext uri="{FF2B5EF4-FFF2-40B4-BE49-F238E27FC236}">
                <a16:creationId xmlns="" xmlns:a16="http://schemas.microsoft.com/office/drawing/2014/main" id="{802B825B-5F67-4C7B-9A83-000C7F5BC0E2}"/>
              </a:ext>
            </a:extLst>
          </p:cNvPr>
          <p:cNvSpPr/>
          <p:nvPr/>
        </p:nvSpPr>
        <p:spPr>
          <a:xfrm>
            <a:off x="2352547" y="3835718"/>
            <a:ext cx="1912791" cy="707886"/>
          </a:xfrm>
          <a:prstGeom prst="rect">
            <a:avLst/>
          </a:prstGeom>
        </p:spPr>
        <p:txBody>
          <a:bodyPr wrap="square">
            <a:spAutoFit/>
          </a:bodyPr>
          <a:lstStyle/>
          <a:p>
            <a:r>
              <a:rPr lang="el-GR" sz="2000" b="1" dirty="0" err="1">
                <a:solidFill>
                  <a:schemeClr val="accent1">
                    <a:lumMod val="50000"/>
                  </a:schemeClr>
                </a:solidFill>
              </a:rPr>
              <a:t>menoume</a:t>
            </a:r>
            <a:endParaRPr lang="el-GR" sz="2000" b="1" dirty="0">
              <a:solidFill>
                <a:schemeClr val="accent1">
                  <a:lumMod val="50000"/>
                </a:schemeClr>
              </a:solidFill>
            </a:endParaRPr>
          </a:p>
          <a:p>
            <a:r>
              <a:rPr lang="el-GR" sz="2000" b="1" dirty="0">
                <a:solidFill>
                  <a:schemeClr val="accent1">
                    <a:lumMod val="50000"/>
                  </a:schemeClr>
                </a:solidFill>
              </a:rPr>
              <a:t>dytikiellada.gr</a:t>
            </a:r>
          </a:p>
        </p:txBody>
      </p:sp>
      <p:sp>
        <p:nvSpPr>
          <p:cNvPr id="99" name="Ορθογώνιο 60">
            <a:extLst>
              <a:ext uri="{FF2B5EF4-FFF2-40B4-BE49-F238E27FC236}">
                <a16:creationId xmlns="" xmlns:a16="http://schemas.microsoft.com/office/drawing/2014/main" id="{0AD4FDB8-0158-48C7-A9ED-E1EF69DC386B}"/>
              </a:ext>
            </a:extLst>
          </p:cNvPr>
          <p:cNvSpPr/>
          <p:nvPr/>
        </p:nvSpPr>
        <p:spPr>
          <a:xfrm>
            <a:off x="2352547" y="6555394"/>
            <a:ext cx="1993427" cy="1200329"/>
          </a:xfrm>
          <a:prstGeom prst="rect">
            <a:avLst/>
          </a:prstGeom>
        </p:spPr>
        <p:txBody>
          <a:bodyPr wrap="square">
            <a:spAutoFit/>
          </a:bodyPr>
          <a:lstStyle/>
          <a:p>
            <a:r>
              <a:rPr lang="el-GR" sz="2000" b="1" dirty="0">
                <a:solidFill>
                  <a:schemeClr val="accent1">
                    <a:lumMod val="50000"/>
                  </a:schemeClr>
                </a:solidFill>
              </a:rPr>
              <a:t>Δίκτυο ΠΡΟΣΒΑΣΗ 2021</a:t>
            </a:r>
            <a:endParaRPr lang="en-US" sz="2000" b="1" dirty="0">
              <a:solidFill>
                <a:schemeClr val="accent1">
                  <a:lumMod val="50000"/>
                </a:schemeClr>
              </a:solidFill>
            </a:endParaRPr>
          </a:p>
          <a:p>
            <a:r>
              <a:rPr lang="el-GR" sz="1600" b="1" dirty="0">
                <a:solidFill>
                  <a:schemeClr val="accent1">
                    <a:lumMod val="50000"/>
                  </a:schemeClr>
                </a:solidFill>
              </a:rPr>
              <a:t>όλη η Περιφέρεια</a:t>
            </a:r>
            <a:r>
              <a:rPr lang="en-US" sz="1600" b="1" dirty="0">
                <a:solidFill>
                  <a:schemeClr val="accent1">
                    <a:lumMod val="50000"/>
                  </a:schemeClr>
                </a:solidFill>
              </a:rPr>
              <a:t/>
            </a:r>
            <a:br>
              <a:rPr lang="en-US" sz="1600" b="1" dirty="0">
                <a:solidFill>
                  <a:schemeClr val="accent1">
                    <a:lumMod val="50000"/>
                  </a:schemeClr>
                </a:solidFill>
              </a:rPr>
            </a:br>
            <a:r>
              <a:rPr lang="el-GR" sz="1600" b="1" dirty="0">
                <a:solidFill>
                  <a:schemeClr val="accent1">
                    <a:lumMod val="50000"/>
                  </a:schemeClr>
                </a:solidFill>
              </a:rPr>
              <a:t>μια αγκαλιά</a:t>
            </a:r>
          </a:p>
        </p:txBody>
      </p:sp>
      <p:sp>
        <p:nvSpPr>
          <p:cNvPr id="100" name="Ορθογώνιο 29">
            <a:extLst>
              <a:ext uri="{FF2B5EF4-FFF2-40B4-BE49-F238E27FC236}">
                <a16:creationId xmlns="" xmlns:a16="http://schemas.microsoft.com/office/drawing/2014/main" id="{D31D0EE2-74ED-4FB3-B841-4FF7303AFA95}"/>
              </a:ext>
            </a:extLst>
          </p:cNvPr>
          <p:cNvSpPr/>
          <p:nvPr/>
        </p:nvSpPr>
        <p:spPr>
          <a:xfrm>
            <a:off x="2101163" y="4448804"/>
            <a:ext cx="2376807" cy="1815882"/>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180000">
              <a:buFont typeface="Wingdings" panose="05000000000000000000" pitchFamily="2" charset="2"/>
              <a:buChar char="§"/>
            </a:pPr>
            <a:r>
              <a:rPr lang="el-GR" sz="1600" b="1" dirty="0">
                <a:solidFill>
                  <a:schemeClr val="accent1">
                    <a:lumMod val="50000"/>
                  </a:schemeClr>
                </a:solidFill>
              </a:rPr>
              <a:t>42.000 επισκέπτες</a:t>
            </a:r>
          </a:p>
          <a:p>
            <a:pPr marL="342900" indent="-180000">
              <a:buFont typeface="Wingdings" panose="05000000000000000000" pitchFamily="2" charset="2"/>
              <a:buChar char="§"/>
            </a:pPr>
            <a:r>
              <a:rPr lang="el-GR" sz="1600" b="1" dirty="0">
                <a:solidFill>
                  <a:schemeClr val="accent1">
                    <a:lumMod val="50000"/>
                  </a:schemeClr>
                </a:solidFill>
              </a:rPr>
              <a:t>22.000 πολίτες ήρθαν σε επαφή μαζί μας</a:t>
            </a:r>
          </a:p>
          <a:p>
            <a:pPr marL="342900" indent="-180000">
              <a:buFont typeface="Wingdings" panose="05000000000000000000" pitchFamily="2" charset="2"/>
              <a:buChar char="§"/>
            </a:pPr>
            <a:r>
              <a:rPr lang="el-GR" sz="1600" b="1" dirty="0">
                <a:solidFill>
                  <a:schemeClr val="accent1">
                    <a:lumMod val="50000"/>
                  </a:schemeClr>
                </a:solidFill>
              </a:rPr>
              <a:t>1.000 υποθέσεις επιλύθηκαν</a:t>
            </a:r>
          </a:p>
          <a:p>
            <a:pPr marL="342900" indent="-180000">
              <a:buFont typeface="Wingdings" panose="05000000000000000000" pitchFamily="2" charset="2"/>
              <a:buChar char="§"/>
            </a:pPr>
            <a:r>
              <a:rPr lang="el-GR" sz="1600" b="1" dirty="0">
                <a:solidFill>
                  <a:schemeClr val="accent1">
                    <a:lumMod val="50000"/>
                  </a:schemeClr>
                </a:solidFill>
              </a:rPr>
              <a:t>150 φορείς δικτυώθηκαν</a:t>
            </a:r>
          </a:p>
        </p:txBody>
      </p:sp>
    </p:spTree>
    <p:extLst>
      <p:ext uri="{BB962C8B-B14F-4D97-AF65-F5344CB8AC3E}">
        <p14:creationId xmlns="" xmlns:p14="http://schemas.microsoft.com/office/powerpoint/2010/main" val="3518183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Διάγραμμα ροής: Έγγραφο 10">
            <a:extLst>
              <a:ext uri="{FF2B5EF4-FFF2-40B4-BE49-F238E27FC236}">
                <a16:creationId xmlns="" xmlns:a16="http://schemas.microsoft.com/office/drawing/2014/main" id="{3F689137-2406-401A-8695-49E2DE0BD23E}"/>
              </a:ext>
            </a:extLst>
          </p:cNvPr>
          <p:cNvSpPr/>
          <p:nvPr/>
        </p:nvSpPr>
        <p:spPr>
          <a:xfrm rot="21080203">
            <a:off x="-1123490" y="3596232"/>
            <a:ext cx="8801919" cy="5963914"/>
          </a:xfrm>
          <a:prstGeom prst="flowChartDocument">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8" name="Βέλος: Πεντάγωνο 97">
            <a:extLst>
              <a:ext uri="{FF2B5EF4-FFF2-40B4-BE49-F238E27FC236}">
                <a16:creationId xmlns="" xmlns:a16="http://schemas.microsoft.com/office/drawing/2014/main" id="{94C549CE-7DBB-4867-8AF5-B36687D69C5E}"/>
              </a:ext>
            </a:extLst>
          </p:cNvPr>
          <p:cNvSpPr/>
          <p:nvPr/>
        </p:nvSpPr>
        <p:spPr>
          <a:xfrm rot="20051209">
            <a:off x="-182855" y="1907307"/>
            <a:ext cx="7861919" cy="3076401"/>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Βέλος: Πεντάγωνο 2">
            <a:extLst>
              <a:ext uri="{FF2B5EF4-FFF2-40B4-BE49-F238E27FC236}">
                <a16:creationId xmlns="" xmlns:a16="http://schemas.microsoft.com/office/drawing/2014/main" id="{6119E1AE-9416-4827-8FDE-EC4387709880}"/>
              </a:ext>
            </a:extLst>
          </p:cNvPr>
          <p:cNvSpPr/>
          <p:nvPr/>
        </p:nvSpPr>
        <p:spPr>
          <a:xfrm rot="20051209">
            <a:off x="-122474" y="1754946"/>
            <a:ext cx="7861919" cy="3076401"/>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Διπλός κυματισμός 12">
            <a:extLst>
              <a:ext uri="{FF2B5EF4-FFF2-40B4-BE49-F238E27FC236}">
                <a16:creationId xmlns="" xmlns:a16="http://schemas.microsoft.com/office/drawing/2014/main" id="{406C5C2A-758F-45F5-A778-55923F7F0F12}"/>
              </a:ext>
            </a:extLst>
          </p:cNvPr>
          <p:cNvSpPr/>
          <p:nvPr/>
        </p:nvSpPr>
        <p:spPr>
          <a:xfrm rot="21430878">
            <a:off x="-677767" y="3441843"/>
            <a:ext cx="7539654" cy="4034133"/>
          </a:xfrm>
          <a:prstGeom prst="doubleWave">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TextBox 5"/>
          <p:cNvSpPr txBox="1"/>
          <p:nvPr/>
        </p:nvSpPr>
        <p:spPr>
          <a:xfrm>
            <a:off x="266817" y="342300"/>
            <a:ext cx="3820720" cy="923330"/>
          </a:xfrm>
          <a:prstGeom prst="rect">
            <a:avLst/>
          </a:prstGeom>
          <a:noFill/>
        </p:spPr>
        <p:txBody>
          <a:bodyPr wrap="square" rtlCol="0" anchor="ctr">
            <a:spAutoFit/>
          </a:bodyPr>
          <a:lstStyle/>
          <a:p>
            <a:r>
              <a:rPr lang="el-GR" sz="3400" b="1" dirty="0">
                <a:solidFill>
                  <a:schemeClr val="accent1">
                    <a:lumMod val="50000"/>
                  </a:schemeClr>
                </a:solidFill>
                <a:latin typeface="PF Agora Sans Pro UltraBlack" panose="02000507000000020003" pitchFamily="2" charset="0"/>
              </a:rPr>
              <a:t>ΕΣΠΑ:</a:t>
            </a:r>
            <a:endParaRPr lang="en-US" sz="2800" b="1" dirty="0">
              <a:solidFill>
                <a:schemeClr val="accent1">
                  <a:lumMod val="50000"/>
                </a:schemeClr>
              </a:solidFill>
              <a:latin typeface="PF Agora Sans Pro UltraBlack" panose="02000507000000020003" pitchFamily="2" charset="0"/>
            </a:endParaRPr>
          </a:p>
          <a:p>
            <a:r>
              <a:rPr lang="el-GR" sz="2000" b="1" dirty="0">
                <a:solidFill>
                  <a:schemeClr val="accent1">
                    <a:lumMod val="50000"/>
                  </a:schemeClr>
                </a:solidFill>
              </a:rPr>
              <a:t>ΑΝΕΒΑΖΟΥΜΕ ΡΥΘΜΟΥΣ</a:t>
            </a:r>
          </a:p>
        </p:txBody>
      </p:sp>
      <p:sp>
        <p:nvSpPr>
          <p:cNvPr id="14" name="TextBox 13"/>
          <p:cNvSpPr txBox="1"/>
          <p:nvPr/>
        </p:nvSpPr>
        <p:spPr>
          <a:xfrm>
            <a:off x="266816" y="1767079"/>
            <a:ext cx="5132497" cy="738664"/>
          </a:xfrm>
          <a:custGeom>
            <a:avLst/>
            <a:gdLst>
              <a:gd name="connsiteX0" fmla="*/ 0 w 5132497"/>
              <a:gd name="connsiteY0" fmla="*/ 0 h 738664"/>
              <a:gd name="connsiteX1" fmla="*/ 5132497 w 5132497"/>
              <a:gd name="connsiteY1" fmla="*/ 0 h 738664"/>
              <a:gd name="connsiteX2" fmla="*/ 5132497 w 5132497"/>
              <a:gd name="connsiteY2" fmla="*/ 738664 h 738664"/>
              <a:gd name="connsiteX3" fmla="*/ 0 w 5132497"/>
              <a:gd name="connsiteY3" fmla="*/ 738664 h 738664"/>
              <a:gd name="connsiteX4" fmla="*/ 0 w 5132497"/>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497" h="738664" extrusionOk="0">
                <a:moveTo>
                  <a:pt x="0" y="0"/>
                </a:moveTo>
                <a:cubicBezTo>
                  <a:pt x="750647" y="130827"/>
                  <a:pt x="3376888" y="-13921"/>
                  <a:pt x="5132497" y="0"/>
                </a:cubicBezTo>
                <a:cubicBezTo>
                  <a:pt x="5077326" y="191571"/>
                  <a:pt x="5190449" y="374205"/>
                  <a:pt x="5132497" y="738664"/>
                </a:cubicBezTo>
                <a:cubicBezTo>
                  <a:pt x="4616385" y="674726"/>
                  <a:pt x="946967" y="900898"/>
                  <a:pt x="0" y="738664"/>
                </a:cubicBezTo>
                <a:cubicBezTo>
                  <a:pt x="-18262" y="623935"/>
                  <a:pt x="-21994" y="299864"/>
                  <a:pt x="0" y="0"/>
                </a:cubicBezTo>
                <a:close/>
              </a:path>
            </a:pathLst>
          </a:custGeom>
          <a:noFill/>
          <a:ln>
            <a:noFill/>
            <a:extLst>
              <a:ext uri="{C807C97D-BFC1-408E-A445-0C87EB9F89A2}">
                <ask:lineSketchStyleProps xmlns="" xmlns:ask="http://schemas.microsoft.com/office/drawing/2018/sketchyshapes" sd="270116922">
                  <a:prstGeom prst="rect">
                    <a:avLst/>
                  </a:prstGeom>
                  <ask:type>
                    <ask:lineSketchCurved/>
                  </ask:type>
                </ask:lineSketchStyleProps>
              </a:ext>
            </a:extLst>
          </a:ln>
        </p:spPr>
        <p:txBody>
          <a:bodyPr wrap="square" rtlCol="0" anchor="ctr">
            <a:spAutoFit/>
          </a:bodyPr>
          <a:lstStyle/>
          <a:p>
            <a:r>
              <a:rPr lang="el-GR" sz="1400" b="1" dirty="0">
                <a:solidFill>
                  <a:schemeClr val="accent1">
                    <a:lumMod val="50000"/>
                  </a:schemeClr>
                </a:solidFill>
                <a:latin typeface="Century Gothic" panose="020B0502020202020204" pitchFamily="34" charset="0"/>
              </a:rPr>
              <a:t>ΑΠΟ ΤΟ ΣΕΠΤΕΜΒΡΙΟ ΤΟΥ 2019 ΑΝΕΒΑΣΑΜΕ ΡΥΘΜΟΥΣ.</a:t>
            </a:r>
            <a:br>
              <a:rPr lang="el-GR" sz="1400" b="1" dirty="0">
                <a:solidFill>
                  <a:schemeClr val="accent1">
                    <a:lumMod val="50000"/>
                  </a:schemeClr>
                </a:solidFill>
                <a:latin typeface="Century Gothic" panose="020B0502020202020204" pitchFamily="34" charset="0"/>
              </a:rPr>
            </a:br>
            <a:r>
              <a:rPr lang="el-GR" sz="1400" b="1" dirty="0">
                <a:solidFill>
                  <a:schemeClr val="accent1">
                    <a:lumMod val="50000"/>
                  </a:schemeClr>
                </a:solidFill>
                <a:latin typeface="Century Gothic" panose="020B0502020202020204" pitchFamily="34" charset="0"/>
              </a:rPr>
              <a:t>ΤΟ ΥΨΟΣ ΤΩΝ </a:t>
            </a:r>
            <a:r>
              <a:rPr lang="el-GR" sz="1400" b="1" dirty="0">
                <a:solidFill>
                  <a:srgbClr val="FF0000"/>
                </a:solidFill>
                <a:latin typeface="Century Gothic" panose="020B0502020202020204" pitchFamily="34" charset="0"/>
              </a:rPr>
              <a:t>ΝΟΜΙΚΩΝ ΔΕΣΜΕΥΣΕΩΝ </a:t>
            </a:r>
            <a:r>
              <a:rPr lang="el-GR" sz="1400" b="1" dirty="0">
                <a:solidFill>
                  <a:schemeClr val="accent1">
                    <a:lumMod val="50000"/>
                  </a:schemeClr>
                </a:solidFill>
                <a:latin typeface="Century Gothic" panose="020B0502020202020204" pitchFamily="34" charset="0"/>
              </a:rPr>
              <a:t>ΑΥΞΗΘΗΚΕ ΚΑΤΑ </a:t>
            </a:r>
            <a:r>
              <a:rPr lang="el-GR" sz="1400" b="1" dirty="0">
                <a:solidFill>
                  <a:srgbClr val="FF0000"/>
                </a:solidFill>
                <a:latin typeface="Century Gothic" panose="020B0502020202020204" pitchFamily="34" charset="0"/>
              </a:rPr>
              <a:t>50% </a:t>
            </a:r>
            <a:r>
              <a:rPr lang="el-GR" sz="1400" b="1" dirty="0">
                <a:solidFill>
                  <a:schemeClr val="accent1">
                    <a:lumMod val="50000"/>
                  </a:schemeClr>
                </a:solidFill>
                <a:latin typeface="Century Gothic" panose="020B0502020202020204" pitchFamily="34" charset="0"/>
              </a:rPr>
              <a:t>ΚΑΙ ΟΙ </a:t>
            </a:r>
            <a:r>
              <a:rPr lang="el-GR" sz="1400" b="1" dirty="0">
                <a:solidFill>
                  <a:srgbClr val="FF0000"/>
                </a:solidFill>
                <a:latin typeface="Century Gothic" panose="020B0502020202020204" pitchFamily="34" charset="0"/>
              </a:rPr>
              <a:t>ΔΑΠΑΝΕΣ ΚΑΤΑ 34%.</a:t>
            </a:r>
          </a:p>
        </p:txBody>
      </p:sp>
      <p:pic>
        <p:nvPicPr>
          <p:cNvPr id="43" name="Picture 2">
            <a:extLst>
              <a:ext uri="{FF2B5EF4-FFF2-40B4-BE49-F238E27FC236}">
                <a16:creationId xmlns="" xmlns:a16="http://schemas.microsoft.com/office/drawing/2014/main" id="{0172D816-3EE8-48F4-8DAF-947EB2C745EA}"/>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p:blipFill>
        <p:spPr bwMode="auto">
          <a:xfrm>
            <a:off x="5556629" y="8846857"/>
            <a:ext cx="1056531" cy="681369"/>
          </a:xfrm>
          <a:prstGeom prst="rect">
            <a:avLst/>
          </a:prstGeom>
          <a:noFill/>
          <a:extLst>
            <a:ext uri="{909E8E84-426E-40DD-AFC4-6F175D3DCCD1}">
              <a14:hiddenFill xmlns="" xmlns:a14="http://schemas.microsoft.com/office/drawing/2010/main">
                <a:solidFill>
                  <a:srgbClr val="FFFFFF"/>
                </a:solidFill>
              </a14:hiddenFill>
            </a:ext>
          </a:extLst>
        </p:spPr>
      </p:pic>
      <p:sp>
        <p:nvSpPr>
          <p:cNvPr id="50" name="Στρογγύλεμα διαγώνιας γωνίας του ορθογωνίου 7">
            <a:extLst>
              <a:ext uri="{FF2B5EF4-FFF2-40B4-BE49-F238E27FC236}">
                <a16:creationId xmlns="" xmlns:a16="http://schemas.microsoft.com/office/drawing/2014/main" id="{F66A5F36-7A31-49B4-ADF4-8079138B94C5}"/>
              </a:ext>
            </a:extLst>
          </p:cNvPr>
          <p:cNvSpPr/>
          <p:nvPr/>
        </p:nvSpPr>
        <p:spPr>
          <a:xfrm>
            <a:off x="3595392" y="451514"/>
            <a:ext cx="2045318" cy="613643"/>
          </a:xfrm>
          <a:prstGeom prst="round2DiagRect">
            <a:avLst>
              <a:gd name="adj1" fmla="val 25857"/>
              <a:gd name="adj2" fmla="val 0"/>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latin typeface="Century Gothic" panose="020B0502020202020204" pitchFamily="34" charset="0"/>
            </a:endParaRPr>
          </a:p>
        </p:txBody>
      </p:sp>
      <p:sp>
        <p:nvSpPr>
          <p:cNvPr id="8" name="Στρογγύλεμα διαγώνιας γωνίας του ορθογωνίου 7"/>
          <p:cNvSpPr/>
          <p:nvPr/>
        </p:nvSpPr>
        <p:spPr>
          <a:xfrm>
            <a:off x="5424339" y="451515"/>
            <a:ext cx="1278404" cy="613591"/>
          </a:xfrm>
          <a:prstGeom prst="round2DiagRect">
            <a:avLst>
              <a:gd name="adj1" fmla="val 25857"/>
              <a:gd name="adj2" fmla="val 0"/>
            </a:avLst>
          </a:prstGeom>
          <a:solidFill>
            <a:srgbClr val="DE2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bg1"/>
                </a:solidFill>
                <a:latin typeface="Century Gothic" panose="020B0502020202020204" pitchFamily="34" charset="0"/>
              </a:rPr>
              <a:t>0,5</a:t>
            </a:r>
            <a:r>
              <a:rPr lang="el-GR" b="1" dirty="0">
                <a:solidFill>
                  <a:schemeClr val="bg1"/>
                </a:solidFill>
                <a:latin typeface="Century Gothic" panose="020B0502020202020204" pitchFamily="34" charset="0"/>
              </a:rPr>
              <a:t>δις </a:t>
            </a:r>
            <a:r>
              <a:rPr lang="en-US" b="1" dirty="0">
                <a:solidFill>
                  <a:schemeClr val="bg1"/>
                </a:solidFill>
                <a:latin typeface="Century Gothic" panose="020B0502020202020204" pitchFamily="34" charset="0"/>
              </a:rPr>
              <a:t>€</a:t>
            </a:r>
            <a:endParaRPr lang="el-GR" b="1" dirty="0">
              <a:solidFill>
                <a:schemeClr val="bg1"/>
              </a:solidFill>
              <a:latin typeface="Century Gothic" panose="020B0502020202020204" pitchFamily="34" charset="0"/>
            </a:endParaRPr>
          </a:p>
        </p:txBody>
      </p:sp>
      <p:sp>
        <p:nvSpPr>
          <p:cNvPr id="2" name="TextBox 1">
            <a:extLst>
              <a:ext uri="{FF2B5EF4-FFF2-40B4-BE49-F238E27FC236}">
                <a16:creationId xmlns="" xmlns:a16="http://schemas.microsoft.com/office/drawing/2014/main" id="{940FC8CC-5CC4-4BAB-8E2F-12B959100F21}"/>
              </a:ext>
            </a:extLst>
          </p:cNvPr>
          <p:cNvSpPr txBox="1"/>
          <p:nvPr/>
        </p:nvSpPr>
        <p:spPr>
          <a:xfrm>
            <a:off x="3604580" y="605375"/>
            <a:ext cx="1915699" cy="323165"/>
          </a:xfrm>
          <a:prstGeom prst="rect">
            <a:avLst/>
          </a:prstGeom>
          <a:noFill/>
        </p:spPr>
        <p:txBody>
          <a:bodyPr wrap="square" rtlCol="0">
            <a:spAutoFit/>
          </a:bodyPr>
          <a:lstStyle/>
          <a:p>
            <a:r>
              <a:rPr lang="el-GR" sz="1500" b="1" dirty="0">
                <a:solidFill>
                  <a:schemeClr val="bg1"/>
                </a:solidFill>
              </a:rPr>
              <a:t>Ένταξη έργων ύψους</a:t>
            </a:r>
          </a:p>
        </p:txBody>
      </p:sp>
      <p:graphicFrame>
        <p:nvGraphicFramePr>
          <p:cNvPr id="23" name="Chart 78">
            <a:extLst>
              <a:ext uri="{FF2B5EF4-FFF2-40B4-BE49-F238E27FC236}">
                <a16:creationId xmlns="" xmlns:a16="http://schemas.microsoft.com/office/drawing/2014/main" id="{9FA66D9C-4A01-4A9C-B621-95EEFDB14D74}"/>
              </a:ext>
            </a:extLst>
          </p:cNvPr>
          <p:cNvGraphicFramePr/>
          <p:nvPr>
            <p:extLst>
              <p:ext uri="{D42A27DB-BD31-4B8C-83A1-F6EECF244321}">
                <p14:modId xmlns="" xmlns:p14="http://schemas.microsoft.com/office/powerpoint/2010/main" val="3171330579"/>
              </p:ext>
            </p:extLst>
          </p:nvPr>
        </p:nvGraphicFramePr>
        <p:xfrm>
          <a:off x="253466" y="2822487"/>
          <a:ext cx="1928864" cy="1857284"/>
        </p:xfrm>
        <a:graphic>
          <a:graphicData uri="http://schemas.openxmlformats.org/drawingml/2006/chart">
            <c:chart xmlns:c="http://schemas.openxmlformats.org/drawingml/2006/chart" xmlns:r="http://schemas.openxmlformats.org/officeDocument/2006/relationships" r:id="rId3"/>
          </a:graphicData>
        </a:graphic>
      </p:graphicFrame>
      <p:sp>
        <p:nvSpPr>
          <p:cNvPr id="24" name="Oval 79">
            <a:extLst>
              <a:ext uri="{FF2B5EF4-FFF2-40B4-BE49-F238E27FC236}">
                <a16:creationId xmlns="" xmlns:a16="http://schemas.microsoft.com/office/drawing/2014/main" id="{4A51A523-DEEC-4F15-84C6-F02592055659}"/>
              </a:ext>
            </a:extLst>
          </p:cNvPr>
          <p:cNvSpPr/>
          <p:nvPr/>
        </p:nvSpPr>
        <p:spPr>
          <a:xfrm>
            <a:off x="818658" y="3380475"/>
            <a:ext cx="789419" cy="771993"/>
          </a:xfrm>
          <a:prstGeom prst="ellipse">
            <a:avLst/>
          </a:prstGeom>
          <a:solidFill>
            <a:srgbClr val="C4D8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1200">
              <a:latin typeface="Century Gothic" panose="020B0502020202020204" pitchFamily="34" charset="0"/>
            </a:endParaRPr>
          </a:p>
        </p:txBody>
      </p:sp>
      <p:sp>
        <p:nvSpPr>
          <p:cNvPr id="25" name="TextBox 6">
            <a:extLst>
              <a:ext uri="{FF2B5EF4-FFF2-40B4-BE49-F238E27FC236}">
                <a16:creationId xmlns="" xmlns:a16="http://schemas.microsoft.com/office/drawing/2014/main" id="{E48B2312-65E6-42D7-A622-3B59B1930736}"/>
              </a:ext>
            </a:extLst>
          </p:cNvPr>
          <p:cNvSpPr txBox="1"/>
          <p:nvPr/>
        </p:nvSpPr>
        <p:spPr>
          <a:xfrm>
            <a:off x="734022" y="3565684"/>
            <a:ext cx="958690" cy="369332"/>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rgbClr val="002060"/>
                </a:solidFill>
              </a:rPr>
              <a:t>197,2</a:t>
            </a:r>
            <a:r>
              <a:rPr lang="id-ID" b="1" dirty="0">
                <a:solidFill>
                  <a:srgbClr val="002060"/>
                </a:solidFill>
              </a:rPr>
              <a:t>%</a:t>
            </a:r>
          </a:p>
        </p:txBody>
      </p:sp>
      <p:graphicFrame>
        <p:nvGraphicFramePr>
          <p:cNvPr id="26" name="Chart 83">
            <a:extLst>
              <a:ext uri="{FF2B5EF4-FFF2-40B4-BE49-F238E27FC236}">
                <a16:creationId xmlns="" xmlns:a16="http://schemas.microsoft.com/office/drawing/2014/main" id="{D27617EF-8110-4058-9377-32DE4C1BD833}"/>
              </a:ext>
            </a:extLst>
          </p:cNvPr>
          <p:cNvGraphicFramePr/>
          <p:nvPr>
            <p:extLst>
              <p:ext uri="{D42A27DB-BD31-4B8C-83A1-F6EECF244321}">
                <p14:modId xmlns="" xmlns:p14="http://schemas.microsoft.com/office/powerpoint/2010/main" val="3334142894"/>
              </p:ext>
            </p:extLst>
          </p:nvPr>
        </p:nvGraphicFramePr>
        <p:xfrm>
          <a:off x="2563096" y="2813862"/>
          <a:ext cx="1928864" cy="1857284"/>
        </p:xfrm>
        <a:graphic>
          <a:graphicData uri="http://schemas.openxmlformats.org/drawingml/2006/chart">
            <c:chart xmlns:c="http://schemas.openxmlformats.org/drawingml/2006/chart" xmlns:r="http://schemas.openxmlformats.org/officeDocument/2006/relationships" r:id="rId4"/>
          </a:graphicData>
        </a:graphic>
      </p:graphicFrame>
      <p:sp>
        <p:nvSpPr>
          <p:cNvPr id="27" name="Oval 85">
            <a:extLst>
              <a:ext uri="{FF2B5EF4-FFF2-40B4-BE49-F238E27FC236}">
                <a16:creationId xmlns="" xmlns:a16="http://schemas.microsoft.com/office/drawing/2014/main" id="{A0E76C55-213D-47C6-9B92-1B010CBA7D65}"/>
              </a:ext>
            </a:extLst>
          </p:cNvPr>
          <p:cNvSpPr/>
          <p:nvPr/>
        </p:nvSpPr>
        <p:spPr>
          <a:xfrm>
            <a:off x="3139163" y="3345972"/>
            <a:ext cx="767692" cy="794051"/>
          </a:xfrm>
          <a:prstGeom prst="ellipse">
            <a:avLst/>
          </a:prstGeom>
          <a:solidFill>
            <a:srgbClr val="9BB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1200">
              <a:latin typeface="Century Gothic" panose="020B0502020202020204" pitchFamily="34" charset="0"/>
            </a:endParaRPr>
          </a:p>
        </p:txBody>
      </p:sp>
      <p:sp>
        <p:nvSpPr>
          <p:cNvPr id="28" name="TextBox 138">
            <a:extLst>
              <a:ext uri="{FF2B5EF4-FFF2-40B4-BE49-F238E27FC236}">
                <a16:creationId xmlns="" xmlns:a16="http://schemas.microsoft.com/office/drawing/2014/main" id="{83A25084-FE27-4B5F-8643-532E3C3D8769}"/>
              </a:ext>
            </a:extLst>
          </p:cNvPr>
          <p:cNvSpPr txBox="1"/>
          <p:nvPr/>
        </p:nvSpPr>
        <p:spPr>
          <a:xfrm>
            <a:off x="3105835" y="3545341"/>
            <a:ext cx="874292" cy="369332"/>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rgbClr val="002060"/>
                </a:solidFill>
              </a:rPr>
              <a:t>168 </a:t>
            </a:r>
            <a:r>
              <a:rPr lang="id-ID" b="1" dirty="0">
                <a:solidFill>
                  <a:srgbClr val="002060"/>
                </a:solidFill>
              </a:rPr>
              <a:t>%</a:t>
            </a:r>
          </a:p>
        </p:txBody>
      </p:sp>
      <p:graphicFrame>
        <p:nvGraphicFramePr>
          <p:cNvPr id="29" name="Chart 95">
            <a:extLst>
              <a:ext uri="{FF2B5EF4-FFF2-40B4-BE49-F238E27FC236}">
                <a16:creationId xmlns="" xmlns:a16="http://schemas.microsoft.com/office/drawing/2014/main" id="{793A7F57-C127-4DC2-B71F-A5BA914C0D4E}"/>
              </a:ext>
            </a:extLst>
          </p:cNvPr>
          <p:cNvGraphicFramePr/>
          <p:nvPr>
            <p:extLst>
              <p:ext uri="{D42A27DB-BD31-4B8C-83A1-F6EECF244321}">
                <p14:modId xmlns="" xmlns:p14="http://schemas.microsoft.com/office/powerpoint/2010/main" val="2257642104"/>
              </p:ext>
            </p:extLst>
          </p:nvPr>
        </p:nvGraphicFramePr>
        <p:xfrm>
          <a:off x="4897077" y="2805235"/>
          <a:ext cx="1928864" cy="1857284"/>
        </p:xfrm>
        <a:graphic>
          <a:graphicData uri="http://schemas.openxmlformats.org/drawingml/2006/chart">
            <c:chart xmlns:c="http://schemas.openxmlformats.org/drawingml/2006/chart" xmlns:r="http://schemas.openxmlformats.org/officeDocument/2006/relationships" r:id="rId5"/>
          </a:graphicData>
        </a:graphic>
      </p:graphicFrame>
      <p:sp>
        <p:nvSpPr>
          <p:cNvPr id="30" name="Oval 96">
            <a:extLst>
              <a:ext uri="{FF2B5EF4-FFF2-40B4-BE49-F238E27FC236}">
                <a16:creationId xmlns="" xmlns:a16="http://schemas.microsoft.com/office/drawing/2014/main" id="{31FCCFAE-172F-4BFD-81E7-BCD78DEBCAA6}"/>
              </a:ext>
            </a:extLst>
          </p:cNvPr>
          <p:cNvSpPr/>
          <p:nvPr/>
        </p:nvSpPr>
        <p:spPr>
          <a:xfrm>
            <a:off x="5485548" y="3345972"/>
            <a:ext cx="782177" cy="808756"/>
          </a:xfrm>
          <a:prstGeom prst="ellipse">
            <a:avLst/>
          </a:prstGeom>
          <a:solidFill>
            <a:srgbClr val="6F9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1200">
              <a:latin typeface="Century Gothic" panose="020B0502020202020204" pitchFamily="34" charset="0"/>
            </a:endParaRPr>
          </a:p>
        </p:txBody>
      </p:sp>
      <p:sp>
        <p:nvSpPr>
          <p:cNvPr id="31" name="TextBox 157">
            <a:extLst>
              <a:ext uri="{FF2B5EF4-FFF2-40B4-BE49-F238E27FC236}">
                <a16:creationId xmlns="" xmlns:a16="http://schemas.microsoft.com/office/drawing/2014/main" id="{5AA881E9-4F3F-4C70-943C-01FA40566604}"/>
              </a:ext>
            </a:extLst>
          </p:cNvPr>
          <p:cNvSpPr txBox="1"/>
          <p:nvPr/>
        </p:nvSpPr>
        <p:spPr>
          <a:xfrm>
            <a:off x="5389396" y="3559719"/>
            <a:ext cx="1033346" cy="369332"/>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rgbClr val="002060"/>
                </a:solidFill>
              </a:rPr>
              <a:t>122,5</a:t>
            </a:r>
            <a:r>
              <a:rPr lang="id-ID" b="1" dirty="0">
                <a:solidFill>
                  <a:srgbClr val="002060"/>
                </a:solidFill>
              </a:rPr>
              <a:t>%</a:t>
            </a:r>
          </a:p>
        </p:txBody>
      </p:sp>
      <p:graphicFrame>
        <p:nvGraphicFramePr>
          <p:cNvPr id="32" name="Chart 101">
            <a:extLst>
              <a:ext uri="{FF2B5EF4-FFF2-40B4-BE49-F238E27FC236}">
                <a16:creationId xmlns="" xmlns:a16="http://schemas.microsoft.com/office/drawing/2014/main" id="{4524F45C-8351-417E-8371-15F9D6A90D22}"/>
              </a:ext>
            </a:extLst>
          </p:cNvPr>
          <p:cNvGraphicFramePr/>
          <p:nvPr>
            <p:extLst>
              <p:ext uri="{D42A27DB-BD31-4B8C-83A1-F6EECF244321}">
                <p14:modId xmlns="" xmlns:p14="http://schemas.microsoft.com/office/powerpoint/2010/main" val="2618689362"/>
              </p:ext>
            </p:extLst>
          </p:nvPr>
        </p:nvGraphicFramePr>
        <p:xfrm>
          <a:off x="1247125" y="6159578"/>
          <a:ext cx="1928864" cy="1857284"/>
        </p:xfrm>
        <a:graphic>
          <a:graphicData uri="http://schemas.openxmlformats.org/drawingml/2006/chart">
            <c:chart xmlns:c="http://schemas.openxmlformats.org/drawingml/2006/chart" xmlns:r="http://schemas.openxmlformats.org/officeDocument/2006/relationships" r:id="rId6"/>
          </a:graphicData>
        </a:graphic>
      </p:graphicFrame>
      <p:sp>
        <p:nvSpPr>
          <p:cNvPr id="33" name="Oval 102">
            <a:extLst>
              <a:ext uri="{FF2B5EF4-FFF2-40B4-BE49-F238E27FC236}">
                <a16:creationId xmlns="" xmlns:a16="http://schemas.microsoft.com/office/drawing/2014/main" id="{307E437F-C61C-4E3B-A9B6-9EDAD6DF31CB}"/>
              </a:ext>
            </a:extLst>
          </p:cNvPr>
          <p:cNvSpPr/>
          <p:nvPr/>
        </p:nvSpPr>
        <p:spPr>
          <a:xfrm>
            <a:off x="1820591" y="6700314"/>
            <a:ext cx="767692" cy="801404"/>
          </a:xfrm>
          <a:prstGeom prst="ellipse">
            <a:avLst/>
          </a:prstGeom>
          <a:solidFill>
            <a:srgbClr val="2F7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1600">
              <a:latin typeface="Century Gothic" panose="020B0502020202020204" pitchFamily="34" charset="0"/>
            </a:endParaRPr>
          </a:p>
        </p:txBody>
      </p:sp>
      <p:sp>
        <p:nvSpPr>
          <p:cNvPr id="34" name="TextBox 163">
            <a:extLst>
              <a:ext uri="{FF2B5EF4-FFF2-40B4-BE49-F238E27FC236}">
                <a16:creationId xmlns="" xmlns:a16="http://schemas.microsoft.com/office/drawing/2014/main" id="{EB321A8F-D1AD-42D9-8E98-E465D93D2696}"/>
              </a:ext>
            </a:extLst>
          </p:cNvPr>
          <p:cNvSpPr txBox="1"/>
          <p:nvPr/>
        </p:nvSpPr>
        <p:spPr>
          <a:xfrm>
            <a:off x="1828799" y="6918943"/>
            <a:ext cx="897573" cy="338554"/>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600" b="1" dirty="0">
                <a:solidFill>
                  <a:schemeClr val="bg1"/>
                </a:solidFill>
                <a:latin typeface="Century Gothic" panose="020B0502020202020204" pitchFamily="34" charset="0"/>
              </a:rPr>
              <a:t>78,2</a:t>
            </a:r>
            <a:r>
              <a:rPr lang="id-ID" sz="1600" b="1" dirty="0">
                <a:solidFill>
                  <a:schemeClr val="bg1"/>
                </a:solidFill>
                <a:latin typeface="Century Gothic" panose="020B0502020202020204" pitchFamily="34" charset="0"/>
              </a:rPr>
              <a:t>%</a:t>
            </a:r>
          </a:p>
        </p:txBody>
      </p:sp>
      <p:graphicFrame>
        <p:nvGraphicFramePr>
          <p:cNvPr id="35" name="Chart 104">
            <a:extLst>
              <a:ext uri="{FF2B5EF4-FFF2-40B4-BE49-F238E27FC236}">
                <a16:creationId xmlns="" xmlns:a16="http://schemas.microsoft.com/office/drawing/2014/main" id="{9CD2C206-5A7B-4A76-A05B-DB6FD4A9338F}"/>
              </a:ext>
            </a:extLst>
          </p:cNvPr>
          <p:cNvGraphicFramePr/>
          <p:nvPr>
            <p:extLst>
              <p:ext uri="{D42A27DB-BD31-4B8C-83A1-F6EECF244321}">
                <p14:modId xmlns="" xmlns:p14="http://schemas.microsoft.com/office/powerpoint/2010/main" val="1645118251"/>
              </p:ext>
            </p:extLst>
          </p:nvPr>
        </p:nvGraphicFramePr>
        <p:xfrm>
          <a:off x="3487118" y="6165329"/>
          <a:ext cx="1928864" cy="1857284"/>
        </p:xfrm>
        <a:graphic>
          <a:graphicData uri="http://schemas.openxmlformats.org/drawingml/2006/chart">
            <c:chart xmlns:c="http://schemas.openxmlformats.org/drawingml/2006/chart" xmlns:r="http://schemas.openxmlformats.org/officeDocument/2006/relationships" r:id="rId7"/>
          </a:graphicData>
        </a:graphic>
      </p:graphicFrame>
      <p:sp>
        <p:nvSpPr>
          <p:cNvPr id="44" name="Oval 105">
            <a:extLst>
              <a:ext uri="{FF2B5EF4-FFF2-40B4-BE49-F238E27FC236}">
                <a16:creationId xmlns="" xmlns:a16="http://schemas.microsoft.com/office/drawing/2014/main" id="{44405486-7A62-4FEC-8DE2-3AE8BE2EFA2F}"/>
              </a:ext>
            </a:extLst>
          </p:cNvPr>
          <p:cNvSpPr/>
          <p:nvPr/>
        </p:nvSpPr>
        <p:spPr>
          <a:xfrm>
            <a:off x="4060584" y="6706065"/>
            <a:ext cx="767692" cy="801404"/>
          </a:xfrm>
          <a:prstGeom prst="ellipse">
            <a:avLst/>
          </a:prstGeom>
          <a:solidFill>
            <a:srgbClr val="1F4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1600">
              <a:latin typeface="Century Gothic" panose="020B0502020202020204" pitchFamily="34" charset="0"/>
            </a:endParaRPr>
          </a:p>
        </p:txBody>
      </p:sp>
      <p:sp>
        <p:nvSpPr>
          <p:cNvPr id="45" name="TextBox 163">
            <a:extLst>
              <a:ext uri="{FF2B5EF4-FFF2-40B4-BE49-F238E27FC236}">
                <a16:creationId xmlns="" xmlns:a16="http://schemas.microsoft.com/office/drawing/2014/main" id="{57526386-B216-459F-8AFC-073FFF586192}"/>
              </a:ext>
            </a:extLst>
          </p:cNvPr>
          <p:cNvSpPr txBox="1"/>
          <p:nvPr/>
        </p:nvSpPr>
        <p:spPr>
          <a:xfrm>
            <a:off x="4060584" y="6931692"/>
            <a:ext cx="897573" cy="338554"/>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600" b="1" dirty="0">
                <a:solidFill>
                  <a:schemeClr val="bg1"/>
                </a:solidFill>
                <a:latin typeface="Century Gothic" panose="020B0502020202020204" pitchFamily="34" charset="0"/>
              </a:rPr>
              <a:t>38,9</a:t>
            </a:r>
            <a:r>
              <a:rPr lang="id-ID" sz="1600" b="1" dirty="0">
                <a:solidFill>
                  <a:schemeClr val="bg1"/>
                </a:solidFill>
                <a:latin typeface="Century Gothic" panose="020B0502020202020204" pitchFamily="34" charset="0"/>
              </a:rPr>
              <a:t>%</a:t>
            </a:r>
          </a:p>
        </p:txBody>
      </p:sp>
      <p:sp>
        <p:nvSpPr>
          <p:cNvPr id="46" name="Στρογγύλεμα διαγώνιας γωνίας του ορθογωνίου 14">
            <a:extLst>
              <a:ext uri="{FF2B5EF4-FFF2-40B4-BE49-F238E27FC236}">
                <a16:creationId xmlns="" xmlns:a16="http://schemas.microsoft.com/office/drawing/2014/main" id="{1BD28277-1A6A-4B3D-BE14-0A5A1DFA7F1D}"/>
              </a:ext>
            </a:extLst>
          </p:cNvPr>
          <p:cNvSpPr/>
          <p:nvPr/>
        </p:nvSpPr>
        <p:spPr>
          <a:xfrm>
            <a:off x="423947" y="4688416"/>
            <a:ext cx="1614838" cy="720474"/>
          </a:xfrm>
          <a:prstGeom prst="round2DiagRect">
            <a:avLst>
              <a:gd name="adj1" fmla="val 25857"/>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48" name="Στρογγύλεμα διαγώνιας γωνίας του ορθογωνίου 15">
            <a:extLst>
              <a:ext uri="{FF2B5EF4-FFF2-40B4-BE49-F238E27FC236}">
                <a16:creationId xmlns="" xmlns:a16="http://schemas.microsoft.com/office/drawing/2014/main" id="{30EC37EC-8F17-4C5A-9094-381A3C6A0E77}"/>
              </a:ext>
            </a:extLst>
          </p:cNvPr>
          <p:cNvSpPr/>
          <p:nvPr/>
        </p:nvSpPr>
        <p:spPr>
          <a:xfrm>
            <a:off x="5054090" y="4688416"/>
            <a:ext cx="1614838" cy="714208"/>
          </a:xfrm>
          <a:prstGeom prst="round2DiagRect">
            <a:avLst>
              <a:gd name="adj1" fmla="val 25857"/>
              <a:gd name="adj2" fmla="val 0"/>
            </a:avLst>
          </a:prstGeom>
          <a:solidFill>
            <a:srgbClr val="6F9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49" name="Στρογγύλεμα διαγώνιας γωνίας του ορθογωνίου 16">
            <a:extLst>
              <a:ext uri="{FF2B5EF4-FFF2-40B4-BE49-F238E27FC236}">
                <a16:creationId xmlns="" xmlns:a16="http://schemas.microsoft.com/office/drawing/2014/main" id="{01AB1EE7-81E7-4BBD-9C0C-B23FD9348A05}"/>
              </a:ext>
            </a:extLst>
          </p:cNvPr>
          <p:cNvSpPr/>
          <p:nvPr/>
        </p:nvSpPr>
        <p:spPr>
          <a:xfrm flipV="1">
            <a:off x="2708440" y="4688415"/>
            <a:ext cx="1614838" cy="714209"/>
          </a:xfrm>
          <a:prstGeom prst="round2DiagRect">
            <a:avLst>
              <a:gd name="adj1" fmla="val 25857"/>
              <a:gd name="adj2" fmla="val 0"/>
            </a:avLst>
          </a:prstGeom>
          <a:solidFill>
            <a:srgbClr val="9BB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51" name="Στρογγύλεμα διαγώνιας γωνίας του ορθογωνίου 15">
            <a:extLst>
              <a:ext uri="{FF2B5EF4-FFF2-40B4-BE49-F238E27FC236}">
                <a16:creationId xmlns="" xmlns:a16="http://schemas.microsoft.com/office/drawing/2014/main" id="{25D2E5C7-C526-4849-841A-3CA7D7B164C8}"/>
              </a:ext>
            </a:extLst>
          </p:cNvPr>
          <p:cNvSpPr/>
          <p:nvPr/>
        </p:nvSpPr>
        <p:spPr>
          <a:xfrm>
            <a:off x="3623082" y="8063124"/>
            <a:ext cx="1614838" cy="675924"/>
          </a:xfrm>
          <a:prstGeom prst="round2DiagRect">
            <a:avLst>
              <a:gd name="adj1" fmla="val 25857"/>
              <a:gd name="adj2" fmla="val 0"/>
            </a:avLst>
          </a:prstGeom>
          <a:solidFill>
            <a:srgbClr val="1F4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52" name="Στρογγύλεμα διαγώνιας γωνίας του ορθογωνίου 16">
            <a:extLst>
              <a:ext uri="{FF2B5EF4-FFF2-40B4-BE49-F238E27FC236}">
                <a16:creationId xmlns="" xmlns:a16="http://schemas.microsoft.com/office/drawing/2014/main" id="{BDB0A2E7-076F-41E7-AF42-078FEE9FB215}"/>
              </a:ext>
            </a:extLst>
          </p:cNvPr>
          <p:cNvSpPr/>
          <p:nvPr/>
        </p:nvSpPr>
        <p:spPr>
          <a:xfrm flipV="1">
            <a:off x="1394385" y="8063123"/>
            <a:ext cx="1614838" cy="713103"/>
          </a:xfrm>
          <a:prstGeom prst="round2DiagRect">
            <a:avLst>
              <a:gd name="adj1" fmla="val 25857"/>
              <a:gd name="adj2" fmla="val 0"/>
            </a:avLst>
          </a:prstGeom>
          <a:solidFill>
            <a:srgbClr val="2F7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53" name="Ορθογώνιο 26">
            <a:extLst>
              <a:ext uri="{FF2B5EF4-FFF2-40B4-BE49-F238E27FC236}">
                <a16:creationId xmlns="" xmlns:a16="http://schemas.microsoft.com/office/drawing/2014/main" id="{8FA9B65B-91A0-45B6-A653-141A18D5CC8B}"/>
              </a:ext>
            </a:extLst>
          </p:cNvPr>
          <p:cNvSpPr/>
          <p:nvPr/>
        </p:nvSpPr>
        <p:spPr>
          <a:xfrm>
            <a:off x="423947" y="4658446"/>
            <a:ext cx="1614838" cy="338554"/>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l-GR" sz="1600" b="1" dirty="0">
                <a:solidFill>
                  <a:schemeClr val="accent1">
                    <a:lumMod val="50000"/>
                  </a:schemeClr>
                </a:solidFill>
              </a:rPr>
              <a:t>Εξειδικεύσεις</a:t>
            </a:r>
            <a:endParaRPr lang="el-GR" sz="1600" dirty="0">
              <a:solidFill>
                <a:schemeClr val="accent1">
                  <a:lumMod val="50000"/>
                </a:schemeClr>
              </a:solidFill>
            </a:endParaRPr>
          </a:p>
        </p:txBody>
      </p:sp>
      <p:sp>
        <p:nvSpPr>
          <p:cNvPr id="54" name="Ορθογώνιο 26">
            <a:extLst>
              <a:ext uri="{FF2B5EF4-FFF2-40B4-BE49-F238E27FC236}">
                <a16:creationId xmlns="" xmlns:a16="http://schemas.microsoft.com/office/drawing/2014/main" id="{4EE5141B-3153-4031-92AC-A6B38629DBA6}"/>
              </a:ext>
            </a:extLst>
          </p:cNvPr>
          <p:cNvSpPr/>
          <p:nvPr/>
        </p:nvSpPr>
        <p:spPr>
          <a:xfrm>
            <a:off x="2715590" y="4658446"/>
            <a:ext cx="1614838" cy="338554"/>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l-GR" sz="1600" b="1" dirty="0">
                <a:solidFill>
                  <a:schemeClr val="accent1">
                    <a:lumMod val="50000"/>
                  </a:schemeClr>
                </a:solidFill>
              </a:rPr>
              <a:t>Προσκλήσεις</a:t>
            </a:r>
            <a:endParaRPr lang="el-GR" sz="1600" dirty="0">
              <a:solidFill>
                <a:schemeClr val="accent1">
                  <a:lumMod val="50000"/>
                </a:schemeClr>
              </a:solidFill>
            </a:endParaRPr>
          </a:p>
        </p:txBody>
      </p:sp>
      <p:sp>
        <p:nvSpPr>
          <p:cNvPr id="55" name="Ορθογώνιο 26">
            <a:extLst>
              <a:ext uri="{FF2B5EF4-FFF2-40B4-BE49-F238E27FC236}">
                <a16:creationId xmlns="" xmlns:a16="http://schemas.microsoft.com/office/drawing/2014/main" id="{455441EF-4184-4077-BD67-2E5C27878469}"/>
              </a:ext>
            </a:extLst>
          </p:cNvPr>
          <p:cNvSpPr/>
          <p:nvPr/>
        </p:nvSpPr>
        <p:spPr>
          <a:xfrm>
            <a:off x="5041142" y="4658446"/>
            <a:ext cx="1614838" cy="338554"/>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l-GR" sz="1600" b="1" dirty="0">
                <a:solidFill>
                  <a:schemeClr val="accent1">
                    <a:lumMod val="50000"/>
                  </a:schemeClr>
                </a:solidFill>
              </a:rPr>
              <a:t>Εντάξεις</a:t>
            </a:r>
            <a:endParaRPr lang="el-GR" sz="1600" dirty="0">
              <a:solidFill>
                <a:schemeClr val="accent1">
                  <a:lumMod val="50000"/>
                </a:schemeClr>
              </a:solidFill>
            </a:endParaRPr>
          </a:p>
        </p:txBody>
      </p:sp>
      <p:sp>
        <p:nvSpPr>
          <p:cNvPr id="56" name="Ορθογώνιο 26">
            <a:extLst>
              <a:ext uri="{FF2B5EF4-FFF2-40B4-BE49-F238E27FC236}">
                <a16:creationId xmlns="" xmlns:a16="http://schemas.microsoft.com/office/drawing/2014/main" id="{42C91B4C-D8D8-4561-932C-E21BEBA905B7}"/>
              </a:ext>
            </a:extLst>
          </p:cNvPr>
          <p:cNvSpPr/>
          <p:nvPr/>
        </p:nvSpPr>
        <p:spPr>
          <a:xfrm>
            <a:off x="1356936" y="8045288"/>
            <a:ext cx="1652287" cy="307777"/>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l-GR" sz="1400" b="1" dirty="0">
                <a:solidFill>
                  <a:schemeClr val="bg1"/>
                </a:solidFill>
              </a:rPr>
              <a:t>Νομ. Δεσμεύσεις</a:t>
            </a:r>
            <a:endParaRPr lang="el-GR" sz="1400" dirty="0">
              <a:solidFill>
                <a:schemeClr val="bg1"/>
              </a:solidFill>
            </a:endParaRPr>
          </a:p>
        </p:txBody>
      </p:sp>
      <p:sp>
        <p:nvSpPr>
          <p:cNvPr id="57" name="Ορθογώνιο 26">
            <a:extLst>
              <a:ext uri="{FF2B5EF4-FFF2-40B4-BE49-F238E27FC236}">
                <a16:creationId xmlns="" xmlns:a16="http://schemas.microsoft.com/office/drawing/2014/main" id="{DB69A996-7B21-48D1-BA7B-C705D44E3F42}"/>
              </a:ext>
            </a:extLst>
          </p:cNvPr>
          <p:cNvSpPr/>
          <p:nvPr/>
        </p:nvSpPr>
        <p:spPr>
          <a:xfrm>
            <a:off x="3614632" y="8063123"/>
            <a:ext cx="1614838" cy="338554"/>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l-GR" sz="1600" b="1" dirty="0">
                <a:solidFill>
                  <a:schemeClr val="bg1"/>
                </a:solidFill>
              </a:rPr>
              <a:t>Δαπάνες</a:t>
            </a:r>
            <a:endParaRPr lang="el-GR" sz="1600" dirty="0">
              <a:solidFill>
                <a:schemeClr val="bg1"/>
              </a:solidFill>
            </a:endParaRPr>
          </a:p>
        </p:txBody>
      </p:sp>
      <p:sp>
        <p:nvSpPr>
          <p:cNvPr id="58" name="Ορθογώνιο 26">
            <a:extLst>
              <a:ext uri="{FF2B5EF4-FFF2-40B4-BE49-F238E27FC236}">
                <a16:creationId xmlns="" xmlns:a16="http://schemas.microsoft.com/office/drawing/2014/main" id="{5B4DB155-0429-4E7B-B30D-67BA58C5884D}"/>
              </a:ext>
            </a:extLst>
          </p:cNvPr>
          <p:cNvSpPr/>
          <p:nvPr/>
        </p:nvSpPr>
        <p:spPr>
          <a:xfrm>
            <a:off x="423947" y="5033052"/>
            <a:ext cx="1614838" cy="338554"/>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l-GR" sz="1600" b="1" dirty="0">
                <a:solidFill>
                  <a:srgbClr val="002060"/>
                </a:solidFill>
              </a:rPr>
              <a:t>228,8  εκ. €</a:t>
            </a:r>
            <a:endParaRPr lang="el-GR" sz="1600" dirty="0">
              <a:solidFill>
                <a:srgbClr val="002060"/>
              </a:solidFill>
            </a:endParaRPr>
          </a:p>
        </p:txBody>
      </p:sp>
      <p:sp>
        <p:nvSpPr>
          <p:cNvPr id="59" name="Ορθογώνιο 26">
            <a:extLst>
              <a:ext uri="{FF2B5EF4-FFF2-40B4-BE49-F238E27FC236}">
                <a16:creationId xmlns="" xmlns:a16="http://schemas.microsoft.com/office/drawing/2014/main" id="{E1AA210F-02B7-4CA7-9670-FD788613E6F8}"/>
              </a:ext>
            </a:extLst>
          </p:cNvPr>
          <p:cNvSpPr/>
          <p:nvPr/>
        </p:nvSpPr>
        <p:spPr>
          <a:xfrm>
            <a:off x="2715590" y="5039558"/>
            <a:ext cx="1614838" cy="338554"/>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l-GR" sz="1600" b="1" dirty="0">
                <a:solidFill>
                  <a:srgbClr val="002060"/>
                </a:solidFill>
              </a:rPr>
              <a:t>85,7  εκ. €</a:t>
            </a:r>
            <a:endParaRPr lang="el-GR" sz="1600" dirty="0">
              <a:solidFill>
                <a:srgbClr val="002060"/>
              </a:solidFill>
            </a:endParaRPr>
          </a:p>
        </p:txBody>
      </p:sp>
      <p:sp>
        <p:nvSpPr>
          <p:cNvPr id="60" name="Ορθογώνιο 26">
            <a:extLst>
              <a:ext uri="{FF2B5EF4-FFF2-40B4-BE49-F238E27FC236}">
                <a16:creationId xmlns="" xmlns:a16="http://schemas.microsoft.com/office/drawing/2014/main" id="{9662606F-0D9A-43A7-9ADE-A8B7C3B76057}"/>
              </a:ext>
            </a:extLst>
          </p:cNvPr>
          <p:cNvSpPr/>
          <p:nvPr/>
        </p:nvSpPr>
        <p:spPr>
          <a:xfrm>
            <a:off x="5059312" y="5033052"/>
            <a:ext cx="1614838" cy="338554"/>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l-GR" sz="1600" b="1" dirty="0">
                <a:solidFill>
                  <a:srgbClr val="002060"/>
                </a:solidFill>
              </a:rPr>
              <a:t>67,7  εκ. €</a:t>
            </a:r>
            <a:endParaRPr lang="el-GR" sz="1600" dirty="0">
              <a:solidFill>
                <a:srgbClr val="002060"/>
              </a:solidFill>
            </a:endParaRPr>
          </a:p>
        </p:txBody>
      </p:sp>
      <p:sp>
        <p:nvSpPr>
          <p:cNvPr id="61" name="Ορθογώνιο 26">
            <a:extLst>
              <a:ext uri="{FF2B5EF4-FFF2-40B4-BE49-F238E27FC236}">
                <a16:creationId xmlns="" xmlns:a16="http://schemas.microsoft.com/office/drawing/2014/main" id="{400BA959-8173-4654-A67F-0FF40BF21233}"/>
              </a:ext>
            </a:extLst>
          </p:cNvPr>
          <p:cNvSpPr/>
          <p:nvPr/>
        </p:nvSpPr>
        <p:spPr>
          <a:xfrm>
            <a:off x="1399949" y="8406894"/>
            <a:ext cx="1614838" cy="338554"/>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l-GR" sz="1600" b="1" dirty="0">
                <a:solidFill>
                  <a:schemeClr val="bg1"/>
                </a:solidFill>
              </a:rPr>
              <a:t>117,7  εκ. €</a:t>
            </a:r>
            <a:endParaRPr lang="el-GR" sz="1600" dirty="0">
              <a:solidFill>
                <a:schemeClr val="bg1"/>
              </a:solidFill>
            </a:endParaRPr>
          </a:p>
        </p:txBody>
      </p:sp>
      <p:sp>
        <p:nvSpPr>
          <p:cNvPr id="62" name="Ορθογώνιο 26">
            <a:extLst>
              <a:ext uri="{FF2B5EF4-FFF2-40B4-BE49-F238E27FC236}">
                <a16:creationId xmlns="" xmlns:a16="http://schemas.microsoft.com/office/drawing/2014/main" id="{B6611E5B-001B-4893-AAED-15DF48141F6A}"/>
              </a:ext>
            </a:extLst>
          </p:cNvPr>
          <p:cNvSpPr/>
          <p:nvPr/>
        </p:nvSpPr>
        <p:spPr>
          <a:xfrm>
            <a:off x="3623082" y="8370308"/>
            <a:ext cx="1614838" cy="338554"/>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l-GR" sz="1600" b="1" dirty="0">
                <a:solidFill>
                  <a:schemeClr val="bg1"/>
                </a:solidFill>
              </a:rPr>
              <a:t>44,6  εκ. €</a:t>
            </a:r>
            <a:endParaRPr lang="el-GR" sz="1600" dirty="0">
              <a:solidFill>
                <a:schemeClr val="bg1"/>
              </a:solidFill>
            </a:endParaRPr>
          </a:p>
        </p:txBody>
      </p:sp>
      <p:sp>
        <p:nvSpPr>
          <p:cNvPr id="63" name="TextBox 62">
            <a:extLst>
              <a:ext uri="{FF2B5EF4-FFF2-40B4-BE49-F238E27FC236}">
                <a16:creationId xmlns="" xmlns:a16="http://schemas.microsoft.com/office/drawing/2014/main" id="{D9C3DE75-984E-4E2B-9385-A05E22151759}"/>
              </a:ext>
            </a:extLst>
          </p:cNvPr>
          <p:cNvSpPr txBox="1"/>
          <p:nvPr/>
        </p:nvSpPr>
        <p:spPr>
          <a:xfrm rot="16200000">
            <a:off x="196184" y="4863294"/>
            <a:ext cx="740105" cy="338554"/>
          </a:xfrm>
          <a:prstGeom prst="rect">
            <a:avLst/>
          </a:prstGeom>
          <a:noFill/>
        </p:spPr>
        <p:txBody>
          <a:bodyPr wrap="square" rtlCol="0">
            <a:spAutoFit/>
          </a:bodyPr>
          <a:lstStyle/>
          <a:p>
            <a:r>
              <a:rPr lang="el-GR" sz="1600" b="1" dirty="0">
                <a:latin typeface="Century Gothic" panose="020B0502020202020204" pitchFamily="34" charset="0"/>
              </a:rPr>
              <a:t>2020</a:t>
            </a:r>
            <a:endParaRPr lang="en-US" sz="1600" b="1" dirty="0">
              <a:latin typeface="Century Gothic" panose="020B0502020202020204" pitchFamily="34" charset="0"/>
            </a:endParaRPr>
          </a:p>
        </p:txBody>
      </p:sp>
      <p:sp>
        <p:nvSpPr>
          <p:cNvPr id="64" name="TextBox 63">
            <a:extLst>
              <a:ext uri="{FF2B5EF4-FFF2-40B4-BE49-F238E27FC236}">
                <a16:creationId xmlns="" xmlns:a16="http://schemas.microsoft.com/office/drawing/2014/main" id="{2976ABEB-BD1C-451D-96A8-0B7624B454F6}"/>
              </a:ext>
            </a:extLst>
          </p:cNvPr>
          <p:cNvSpPr txBox="1"/>
          <p:nvPr/>
        </p:nvSpPr>
        <p:spPr>
          <a:xfrm rot="16200000">
            <a:off x="2501867" y="4857180"/>
            <a:ext cx="740105" cy="338554"/>
          </a:xfrm>
          <a:prstGeom prst="rect">
            <a:avLst/>
          </a:prstGeom>
          <a:noFill/>
        </p:spPr>
        <p:txBody>
          <a:bodyPr wrap="square" rtlCol="0">
            <a:spAutoFit/>
          </a:bodyPr>
          <a:lstStyle/>
          <a:p>
            <a:r>
              <a:rPr lang="el-GR" sz="1600" b="1" dirty="0">
                <a:latin typeface="Century Gothic" panose="020B0502020202020204" pitchFamily="34" charset="0"/>
              </a:rPr>
              <a:t>2020</a:t>
            </a:r>
            <a:endParaRPr lang="en-US" sz="1600" b="1" dirty="0">
              <a:latin typeface="Century Gothic" panose="020B0502020202020204" pitchFamily="34" charset="0"/>
            </a:endParaRPr>
          </a:p>
        </p:txBody>
      </p:sp>
      <p:sp>
        <p:nvSpPr>
          <p:cNvPr id="65" name="TextBox 64">
            <a:extLst>
              <a:ext uri="{FF2B5EF4-FFF2-40B4-BE49-F238E27FC236}">
                <a16:creationId xmlns="" xmlns:a16="http://schemas.microsoft.com/office/drawing/2014/main" id="{FB619041-C98B-4B68-9B44-060BAEA9B204}"/>
              </a:ext>
            </a:extLst>
          </p:cNvPr>
          <p:cNvSpPr txBox="1"/>
          <p:nvPr/>
        </p:nvSpPr>
        <p:spPr>
          <a:xfrm rot="16200000">
            <a:off x="4850067" y="4863775"/>
            <a:ext cx="740105" cy="338554"/>
          </a:xfrm>
          <a:prstGeom prst="rect">
            <a:avLst/>
          </a:prstGeom>
          <a:noFill/>
        </p:spPr>
        <p:txBody>
          <a:bodyPr wrap="square" rtlCol="0">
            <a:spAutoFit/>
          </a:bodyPr>
          <a:lstStyle/>
          <a:p>
            <a:r>
              <a:rPr lang="el-GR" sz="1600" b="1" dirty="0">
                <a:latin typeface="Century Gothic" panose="020B0502020202020204" pitchFamily="34" charset="0"/>
              </a:rPr>
              <a:t>2020</a:t>
            </a:r>
            <a:endParaRPr lang="en-US" sz="1600" b="1" dirty="0">
              <a:latin typeface="Century Gothic" panose="020B0502020202020204" pitchFamily="34" charset="0"/>
            </a:endParaRPr>
          </a:p>
        </p:txBody>
      </p:sp>
      <p:sp>
        <p:nvSpPr>
          <p:cNvPr id="66" name="TextBox 65">
            <a:extLst>
              <a:ext uri="{FF2B5EF4-FFF2-40B4-BE49-F238E27FC236}">
                <a16:creationId xmlns="" xmlns:a16="http://schemas.microsoft.com/office/drawing/2014/main" id="{F49E7253-2A79-4193-85C2-FD9F530BC539}"/>
              </a:ext>
            </a:extLst>
          </p:cNvPr>
          <p:cNvSpPr txBox="1"/>
          <p:nvPr/>
        </p:nvSpPr>
        <p:spPr>
          <a:xfrm rot="16200000">
            <a:off x="1193611" y="8250396"/>
            <a:ext cx="740105" cy="338554"/>
          </a:xfrm>
          <a:prstGeom prst="rect">
            <a:avLst/>
          </a:prstGeom>
          <a:noFill/>
        </p:spPr>
        <p:txBody>
          <a:bodyPr wrap="square" rtlCol="0">
            <a:spAutoFit/>
          </a:bodyPr>
          <a:lstStyle/>
          <a:p>
            <a:r>
              <a:rPr lang="el-GR" sz="1600" b="1" dirty="0">
                <a:solidFill>
                  <a:schemeClr val="bg1"/>
                </a:solidFill>
                <a:latin typeface="Century Gothic" panose="020B0502020202020204" pitchFamily="34" charset="0"/>
              </a:rPr>
              <a:t>2020</a:t>
            </a:r>
            <a:endParaRPr lang="en-US" sz="1600" b="1" dirty="0">
              <a:solidFill>
                <a:schemeClr val="bg1"/>
              </a:solidFill>
              <a:latin typeface="Century Gothic" panose="020B0502020202020204" pitchFamily="34" charset="0"/>
            </a:endParaRPr>
          </a:p>
        </p:txBody>
      </p:sp>
      <p:sp>
        <p:nvSpPr>
          <p:cNvPr id="67" name="TextBox 66">
            <a:extLst>
              <a:ext uri="{FF2B5EF4-FFF2-40B4-BE49-F238E27FC236}">
                <a16:creationId xmlns="" xmlns:a16="http://schemas.microsoft.com/office/drawing/2014/main" id="{AA2EC67B-48F4-4B81-A237-108C62BFE4C2}"/>
              </a:ext>
            </a:extLst>
          </p:cNvPr>
          <p:cNvSpPr txBox="1"/>
          <p:nvPr/>
        </p:nvSpPr>
        <p:spPr>
          <a:xfrm rot="16200000">
            <a:off x="3422307" y="8206118"/>
            <a:ext cx="740105" cy="338554"/>
          </a:xfrm>
          <a:prstGeom prst="rect">
            <a:avLst/>
          </a:prstGeom>
          <a:noFill/>
        </p:spPr>
        <p:txBody>
          <a:bodyPr wrap="square" rtlCol="0">
            <a:spAutoFit/>
          </a:bodyPr>
          <a:lstStyle/>
          <a:p>
            <a:r>
              <a:rPr lang="el-GR" sz="1600" b="1" dirty="0">
                <a:solidFill>
                  <a:schemeClr val="bg1"/>
                </a:solidFill>
                <a:latin typeface="Century Gothic" panose="020B0502020202020204" pitchFamily="34" charset="0"/>
              </a:rPr>
              <a:t>2020</a:t>
            </a:r>
            <a:endParaRPr lang="en-US" sz="1600" b="1" dirty="0">
              <a:solidFill>
                <a:schemeClr val="bg1"/>
              </a:solidFill>
              <a:latin typeface="Century Gothic" panose="020B0502020202020204" pitchFamily="34" charset="0"/>
            </a:endParaRPr>
          </a:p>
        </p:txBody>
      </p:sp>
      <p:sp>
        <p:nvSpPr>
          <p:cNvPr id="68" name="Arrow: Up 12">
            <a:extLst>
              <a:ext uri="{FF2B5EF4-FFF2-40B4-BE49-F238E27FC236}">
                <a16:creationId xmlns="" xmlns:a16="http://schemas.microsoft.com/office/drawing/2014/main" id="{832A9B51-CD52-4E5A-A93E-7BA235C52DE3}"/>
              </a:ext>
            </a:extLst>
          </p:cNvPr>
          <p:cNvSpPr/>
          <p:nvPr/>
        </p:nvSpPr>
        <p:spPr>
          <a:xfrm>
            <a:off x="423947" y="5487531"/>
            <a:ext cx="526420" cy="479118"/>
          </a:xfrm>
          <a:prstGeom prst="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Arrow: Up 126">
            <a:extLst>
              <a:ext uri="{FF2B5EF4-FFF2-40B4-BE49-F238E27FC236}">
                <a16:creationId xmlns="" xmlns:a16="http://schemas.microsoft.com/office/drawing/2014/main" id="{F99162D4-F648-44BF-8F1F-BBD7E470A869}"/>
              </a:ext>
            </a:extLst>
          </p:cNvPr>
          <p:cNvSpPr/>
          <p:nvPr/>
        </p:nvSpPr>
        <p:spPr>
          <a:xfrm>
            <a:off x="2708564" y="5492114"/>
            <a:ext cx="526420" cy="479118"/>
          </a:xfrm>
          <a:prstGeom prst="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Arrow: Up 127">
            <a:extLst>
              <a:ext uri="{FF2B5EF4-FFF2-40B4-BE49-F238E27FC236}">
                <a16:creationId xmlns="" xmlns:a16="http://schemas.microsoft.com/office/drawing/2014/main" id="{7F6527F4-68A2-4DDA-9FBA-E055C756D96E}"/>
              </a:ext>
            </a:extLst>
          </p:cNvPr>
          <p:cNvSpPr/>
          <p:nvPr/>
        </p:nvSpPr>
        <p:spPr>
          <a:xfrm>
            <a:off x="5041142" y="5487531"/>
            <a:ext cx="526420" cy="479118"/>
          </a:xfrm>
          <a:prstGeom prst="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Arrow: Up 128">
            <a:extLst>
              <a:ext uri="{FF2B5EF4-FFF2-40B4-BE49-F238E27FC236}">
                <a16:creationId xmlns="" xmlns:a16="http://schemas.microsoft.com/office/drawing/2014/main" id="{28A817CB-56BA-4982-A795-2BD329D8286F}"/>
              </a:ext>
            </a:extLst>
          </p:cNvPr>
          <p:cNvSpPr/>
          <p:nvPr/>
        </p:nvSpPr>
        <p:spPr>
          <a:xfrm>
            <a:off x="3611806" y="8836982"/>
            <a:ext cx="526420" cy="479118"/>
          </a:xfrm>
          <a:prstGeom prst="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Arrow: Up 129">
            <a:extLst>
              <a:ext uri="{FF2B5EF4-FFF2-40B4-BE49-F238E27FC236}">
                <a16:creationId xmlns="" xmlns:a16="http://schemas.microsoft.com/office/drawing/2014/main" id="{884CB3F0-C757-459C-A68F-DE7665082614}"/>
              </a:ext>
            </a:extLst>
          </p:cNvPr>
          <p:cNvSpPr/>
          <p:nvPr/>
        </p:nvSpPr>
        <p:spPr>
          <a:xfrm>
            <a:off x="1394385" y="8842356"/>
            <a:ext cx="526420" cy="479118"/>
          </a:xfrm>
          <a:prstGeom prst="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 xmlns:a16="http://schemas.microsoft.com/office/drawing/2014/main" id="{1CFD4E18-53EA-46E7-8456-6B76DAEA85A8}"/>
              </a:ext>
            </a:extLst>
          </p:cNvPr>
          <p:cNvSpPr txBox="1"/>
          <p:nvPr/>
        </p:nvSpPr>
        <p:spPr>
          <a:xfrm>
            <a:off x="979972" y="5515426"/>
            <a:ext cx="1066800" cy="461665"/>
          </a:xfrm>
          <a:prstGeom prst="rect">
            <a:avLst/>
          </a:prstGeom>
          <a:noFill/>
        </p:spPr>
        <p:txBody>
          <a:bodyPr wrap="square" rtlCol="0">
            <a:spAutoFit/>
          </a:bodyPr>
          <a:lstStyle/>
          <a:p>
            <a:r>
              <a:rPr lang="el-GR" sz="2400" b="1" dirty="0">
                <a:solidFill>
                  <a:schemeClr val="accent1">
                    <a:lumMod val="50000"/>
                  </a:schemeClr>
                </a:solidFill>
                <a:latin typeface="Century Gothic" panose="020B0502020202020204" pitchFamily="34" charset="0"/>
              </a:rPr>
              <a:t>+ 34%</a:t>
            </a:r>
            <a:endParaRPr lang="en-US" sz="2400" b="1" dirty="0">
              <a:solidFill>
                <a:schemeClr val="accent1">
                  <a:lumMod val="50000"/>
                </a:schemeClr>
              </a:solidFill>
              <a:latin typeface="Century Gothic" panose="020B0502020202020204" pitchFamily="34" charset="0"/>
            </a:endParaRPr>
          </a:p>
        </p:txBody>
      </p:sp>
      <p:sp>
        <p:nvSpPr>
          <p:cNvPr id="74" name="TextBox 73">
            <a:extLst>
              <a:ext uri="{FF2B5EF4-FFF2-40B4-BE49-F238E27FC236}">
                <a16:creationId xmlns="" xmlns:a16="http://schemas.microsoft.com/office/drawing/2014/main" id="{FC646D25-2AD8-459B-8B68-98098C9837A0}"/>
              </a:ext>
            </a:extLst>
          </p:cNvPr>
          <p:cNvSpPr txBox="1"/>
          <p:nvPr/>
        </p:nvSpPr>
        <p:spPr>
          <a:xfrm>
            <a:off x="3256478" y="5515425"/>
            <a:ext cx="1066800" cy="461665"/>
          </a:xfrm>
          <a:prstGeom prst="rect">
            <a:avLst/>
          </a:prstGeom>
          <a:noFill/>
        </p:spPr>
        <p:txBody>
          <a:bodyPr wrap="square" rtlCol="0">
            <a:spAutoFit/>
          </a:bodyPr>
          <a:lstStyle/>
          <a:p>
            <a:r>
              <a:rPr lang="el-GR" sz="2400" b="1" dirty="0">
                <a:solidFill>
                  <a:schemeClr val="accent1">
                    <a:lumMod val="50000"/>
                  </a:schemeClr>
                </a:solidFill>
                <a:latin typeface="Century Gothic" panose="020B0502020202020204" pitchFamily="34" charset="0"/>
              </a:rPr>
              <a:t>+ 13%</a:t>
            </a:r>
            <a:endParaRPr lang="en-US" sz="2400" b="1" dirty="0">
              <a:solidFill>
                <a:schemeClr val="accent1">
                  <a:lumMod val="50000"/>
                </a:schemeClr>
              </a:solidFill>
              <a:latin typeface="Century Gothic" panose="020B0502020202020204" pitchFamily="34" charset="0"/>
            </a:endParaRPr>
          </a:p>
        </p:txBody>
      </p:sp>
      <p:sp>
        <p:nvSpPr>
          <p:cNvPr id="75" name="TextBox 74">
            <a:extLst>
              <a:ext uri="{FF2B5EF4-FFF2-40B4-BE49-F238E27FC236}">
                <a16:creationId xmlns="" xmlns:a16="http://schemas.microsoft.com/office/drawing/2014/main" id="{1CE1ACC0-EE69-46A0-B07F-7C3169792E65}"/>
              </a:ext>
            </a:extLst>
          </p:cNvPr>
          <p:cNvSpPr txBox="1"/>
          <p:nvPr/>
        </p:nvSpPr>
        <p:spPr>
          <a:xfrm>
            <a:off x="5612969" y="5515425"/>
            <a:ext cx="1066800" cy="461665"/>
          </a:xfrm>
          <a:prstGeom prst="rect">
            <a:avLst/>
          </a:prstGeom>
          <a:noFill/>
        </p:spPr>
        <p:txBody>
          <a:bodyPr wrap="square" rtlCol="0">
            <a:spAutoFit/>
          </a:bodyPr>
          <a:lstStyle/>
          <a:p>
            <a:r>
              <a:rPr lang="el-GR" sz="2400" b="1" dirty="0">
                <a:solidFill>
                  <a:schemeClr val="accent1">
                    <a:lumMod val="50000"/>
                  </a:schemeClr>
                </a:solidFill>
                <a:latin typeface="Century Gothic" panose="020B0502020202020204" pitchFamily="34" charset="0"/>
              </a:rPr>
              <a:t>+ 14%</a:t>
            </a:r>
            <a:endParaRPr lang="en-US" sz="2400" b="1" dirty="0">
              <a:solidFill>
                <a:schemeClr val="accent1">
                  <a:lumMod val="50000"/>
                </a:schemeClr>
              </a:solidFill>
              <a:latin typeface="Century Gothic" panose="020B0502020202020204" pitchFamily="34" charset="0"/>
            </a:endParaRPr>
          </a:p>
        </p:txBody>
      </p:sp>
      <p:sp>
        <p:nvSpPr>
          <p:cNvPr id="76" name="TextBox 75">
            <a:extLst>
              <a:ext uri="{FF2B5EF4-FFF2-40B4-BE49-F238E27FC236}">
                <a16:creationId xmlns="" xmlns:a16="http://schemas.microsoft.com/office/drawing/2014/main" id="{6C20F44B-9D1E-4473-B98F-DD93DFA910A6}"/>
              </a:ext>
            </a:extLst>
          </p:cNvPr>
          <p:cNvSpPr txBox="1"/>
          <p:nvPr/>
        </p:nvSpPr>
        <p:spPr>
          <a:xfrm>
            <a:off x="1955800" y="8869496"/>
            <a:ext cx="1066800" cy="461665"/>
          </a:xfrm>
          <a:prstGeom prst="rect">
            <a:avLst/>
          </a:prstGeom>
          <a:noFill/>
        </p:spPr>
        <p:txBody>
          <a:bodyPr wrap="square" rtlCol="0">
            <a:spAutoFit/>
          </a:bodyPr>
          <a:lstStyle/>
          <a:p>
            <a:r>
              <a:rPr lang="el-GR" sz="2400" b="1" dirty="0">
                <a:solidFill>
                  <a:schemeClr val="accent1">
                    <a:lumMod val="50000"/>
                  </a:schemeClr>
                </a:solidFill>
                <a:latin typeface="Century Gothic" panose="020B0502020202020204" pitchFamily="34" charset="0"/>
              </a:rPr>
              <a:t>+ 50%</a:t>
            </a:r>
            <a:endParaRPr lang="en-US" sz="2400" b="1" dirty="0">
              <a:solidFill>
                <a:schemeClr val="accent1">
                  <a:lumMod val="50000"/>
                </a:schemeClr>
              </a:solidFill>
              <a:latin typeface="Century Gothic" panose="020B0502020202020204" pitchFamily="34" charset="0"/>
            </a:endParaRPr>
          </a:p>
        </p:txBody>
      </p:sp>
      <p:sp>
        <p:nvSpPr>
          <p:cNvPr id="77" name="TextBox 76">
            <a:extLst>
              <a:ext uri="{FF2B5EF4-FFF2-40B4-BE49-F238E27FC236}">
                <a16:creationId xmlns="" xmlns:a16="http://schemas.microsoft.com/office/drawing/2014/main" id="{C0977065-66EC-4283-BF02-C71A56AF28AE}"/>
              </a:ext>
            </a:extLst>
          </p:cNvPr>
          <p:cNvSpPr txBox="1"/>
          <p:nvPr/>
        </p:nvSpPr>
        <p:spPr>
          <a:xfrm>
            <a:off x="4179394" y="8878023"/>
            <a:ext cx="1066800" cy="461665"/>
          </a:xfrm>
          <a:prstGeom prst="rect">
            <a:avLst/>
          </a:prstGeom>
          <a:noFill/>
        </p:spPr>
        <p:txBody>
          <a:bodyPr wrap="square" rtlCol="0">
            <a:spAutoFit/>
          </a:bodyPr>
          <a:lstStyle/>
          <a:p>
            <a:r>
              <a:rPr lang="el-GR" sz="2400" b="1" dirty="0">
                <a:solidFill>
                  <a:schemeClr val="accent1">
                    <a:lumMod val="50000"/>
                  </a:schemeClr>
                </a:solidFill>
                <a:latin typeface="Century Gothic" panose="020B0502020202020204" pitchFamily="34" charset="0"/>
              </a:rPr>
              <a:t>+ 34%</a:t>
            </a:r>
            <a:endParaRPr lang="en-US" sz="2400" b="1" dirty="0">
              <a:solidFill>
                <a:schemeClr val="accent1">
                  <a:lumMod val="50000"/>
                </a:schemeClr>
              </a:solidFill>
              <a:latin typeface="Century Gothic" panose="020B0502020202020204" pitchFamily="34" charset="0"/>
            </a:endParaRPr>
          </a:p>
        </p:txBody>
      </p:sp>
      <p:sp>
        <p:nvSpPr>
          <p:cNvPr id="78" name="Ορθογώνιο 26">
            <a:extLst>
              <a:ext uri="{FF2B5EF4-FFF2-40B4-BE49-F238E27FC236}">
                <a16:creationId xmlns="" xmlns:a16="http://schemas.microsoft.com/office/drawing/2014/main" id="{04577FBD-3B26-4D1D-A25D-7E9234CA5650}"/>
              </a:ext>
            </a:extLst>
          </p:cNvPr>
          <p:cNvSpPr/>
          <p:nvPr/>
        </p:nvSpPr>
        <p:spPr>
          <a:xfrm>
            <a:off x="351949" y="5953916"/>
            <a:ext cx="1614838" cy="292388"/>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l-GR" sz="1300" dirty="0">
                <a:solidFill>
                  <a:schemeClr val="accent1">
                    <a:lumMod val="50000"/>
                  </a:schemeClr>
                </a:solidFill>
              </a:rPr>
              <a:t>σε σχέση με το 2019</a:t>
            </a:r>
          </a:p>
        </p:txBody>
      </p:sp>
      <p:sp>
        <p:nvSpPr>
          <p:cNvPr id="79" name="Ορθογώνιο 26">
            <a:extLst>
              <a:ext uri="{FF2B5EF4-FFF2-40B4-BE49-F238E27FC236}">
                <a16:creationId xmlns="" xmlns:a16="http://schemas.microsoft.com/office/drawing/2014/main" id="{E162A8A4-3F3B-48CE-BA20-3A54F130F457}"/>
              </a:ext>
            </a:extLst>
          </p:cNvPr>
          <p:cNvSpPr/>
          <p:nvPr/>
        </p:nvSpPr>
        <p:spPr>
          <a:xfrm>
            <a:off x="2652577" y="5969136"/>
            <a:ext cx="1614838" cy="292388"/>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l-GR" sz="1300" dirty="0">
                <a:solidFill>
                  <a:schemeClr val="accent1">
                    <a:lumMod val="50000"/>
                  </a:schemeClr>
                </a:solidFill>
              </a:rPr>
              <a:t>σε σχέση με το 2019</a:t>
            </a:r>
          </a:p>
        </p:txBody>
      </p:sp>
      <p:sp>
        <p:nvSpPr>
          <p:cNvPr id="80" name="Ορθογώνιο 26">
            <a:extLst>
              <a:ext uri="{FF2B5EF4-FFF2-40B4-BE49-F238E27FC236}">
                <a16:creationId xmlns="" xmlns:a16="http://schemas.microsoft.com/office/drawing/2014/main" id="{7966E1E0-2B77-46A3-918D-9EE112824491}"/>
              </a:ext>
            </a:extLst>
          </p:cNvPr>
          <p:cNvSpPr/>
          <p:nvPr/>
        </p:nvSpPr>
        <p:spPr>
          <a:xfrm>
            <a:off x="5015665" y="5962734"/>
            <a:ext cx="1614838" cy="292388"/>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l-GR" sz="1300" dirty="0">
                <a:solidFill>
                  <a:schemeClr val="accent1">
                    <a:lumMod val="50000"/>
                  </a:schemeClr>
                </a:solidFill>
              </a:rPr>
              <a:t>σε σχέση με το 2019</a:t>
            </a:r>
          </a:p>
        </p:txBody>
      </p:sp>
      <p:sp>
        <p:nvSpPr>
          <p:cNvPr id="81" name="Ορθογώνιο 26">
            <a:extLst>
              <a:ext uri="{FF2B5EF4-FFF2-40B4-BE49-F238E27FC236}">
                <a16:creationId xmlns="" xmlns:a16="http://schemas.microsoft.com/office/drawing/2014/main" id="{F836A562-B030-4B87-B9F5-94319A2B2411}"/>
              </a:ext>
            </a:extLst>
          </p:cNvPr>
          <p:cNvSpPr/>
          <p:nvPr/>
        </p:nvSpPr>
        <p:spPr>
          <a:xfrm>
            <a:off x="1356936" y="9310763"/>
            <a:ext cx="1614838" cy="292388"/>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l-GR" sz="1300" dirty="0">
                <a:solidFill>
                  <a:schemeClr val="accent1">
                    <a:lumMod val="50000"/>
                  </a:schemeClr>
                </a:solidFill>
              </a:rPr>
              <a:t>σε σχέση με το 2019</a:t>
            </a:r>
          </a:p>
        </p:txBody>
      </p:sp>
      <p:sp>
        <p:nvSpPr>
          <p:cNvPr id="82" name="Ορθογώνιο 26">
            <a:extLst>
              <a:ext uri="{FF2B5EF4-FFF2-40B4-BE49-F238E27FC236}">
                <a16:creationId xmlns="" xmlns:a16="http://schemas.microsoft.com/office/drawing/2014/main" id="{F089BAE9-4519-4220-A65B-222A61E9D0CE}"/>
              </a:ext>
            </a:extLst>
          </p:cNvPr>
          <p:cNvSpPr/>
          <p:nvPr/>
        </p:nvSpPr>
        <p:spPr>
          <a:xfrm>
            <a:off x="3570638" y="9304577"/>
            <a:ext cx="1614838" cy="292388"/>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l-GR" sz="1300" dirty="0">
                <a:solidFill>
                  <a:schemeClr val="accent1">
                    <a:lumMod val="50000"/>
                  </a:schemeClr>
                </a:solidFill>
              </a:rPr>
              <a:t>σε σχέση με το 2019</a:t>
            </a:r>
          </a:p>
        </p:txBody>
      </p:sp>
      <p:pic>
        <p:nvPicPr>
          <p:cNvPr id="83" name="Εικόνα 82" descr="Εικόνα που περιέχει σχεδίαση, πόλη, πόλος, υπογραφή&#10;&#10;Περιγραφή που δημιουργήθηκε αυτόματα">
            <a:extLst>
              <a:ext uri="{FF2B5EF4-FFF2-40B4-BE49-F238E27FC236}">
                <a16:creationId xmlns="" xmlns:a16="http://schemas.microsoft.com/office/drawing/2014/main" id="{BED14D78-38AC-488B-8B99-EE0049681A12}"/>
              </a:ext>
            </a:extLst>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738229" y="8253190"/>
            <a:ext cx="707949" cy="424493"/>
          </a:xfrm>
          <a:prstGeom prst="rect">
            <a:avLst/>
          </a:prstGeom>
        </p:spPr>
      </p:pic>
    </p:spTree>
    <p:extLst>
      <p:ext uri="{BB962C8B-B14F-4D97-AF65-F5344CB8AC3E}">
        <p14:creationId xmlns="" xmlns:p14="http://schemas.microsoft.com/office/powerpoint/2010/main" val="3672822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Διάγραμμα ροής: Έγγραφο 10">
            <a:extLst>
              <a:ext uri="{FF2B5EF4-FFF2-40B4-BE49-F238E27FC236}">
                <a16:creationId xmlns="" xmlns:a16="http://schemas.microsoft.com/office/drawing/2014/main" id="{3F689137-2406-401A-8695-49E2DE0BD23E}"/>
              </a:ext>
            </a:extLst>
          </p:cNvPr>
          <p:cNvSpPr/>
          <p:nvPr/>
        </p:nvSpPr>
        <p:spPr>
          <a:xfrm rot="21080203">
            <a:off x="-1123490" y="3596232"/>
            <a:ext cx="8801919" cy="5963914"/>
          </a:xfrm>
          <a:prstGeom prst="flowChartDocument">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8" name="Βέλος: Πεντάγωνο 97">
            <a:extLst>
              <a:ext uri="{FF2B5EF4-FFF2-40B4-BE49-F238E27FC236}">
                <a16:creationId xmlns="" xmlns:a16="http://schemas.microsoft.com/office/drawing/2014/main" id="{94C549CE-7DBB-4867-8AF5-B36687D69C5E}"/>
              </a:ext>
            </a:extLst>
          </p:cNvPr>
          <p:cNvSpPr/>
          <p:nvPr/>
        </p:nvSpPr>
        <p:spPr>
          <a:xfrm rot="20051209">
            <a:off x="-182855" y="1907307"/>
            <a:ext cx="7861919" cy="3076401"/>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Βέλος: Πεντάγωνο 2">
            <a:extLst>
              <a:ext uri="{FF2B5EF4-FFF2-40B4-BE49-F238E27FC236}">
                <a16:creationId xmlns="" xmlns:a16="http://schemas.microsoft.com/office/drawing/2014/main" id="{6119E1AE-9416-4827-8FDE-EC4387709880}"/>
              </a:ext>
            </a:extLst>
          </p:cNvPr>
          <p:cNvSpPr/>
          <p:nvPr/>
        </p:nvSpPr>
        <p:spPr>
          <a:xfrm rot="20051209">
            <a:off x="-122474" y="1754946"/>
            <a:ext cx="7861919" cy="3076401"/>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Διπλός κυματισμός 12">
            <a:extLst>
              <a:ext uri="{FF2B5EF4-FFF2-40B4-BE49-F238E27FC236}">
                <a16:creationId xmlns="" xmlns:a16="http://schemas.microsoft.com/office/drawing/2014/main" id="{406C5C2A-758F-45F5-A778-55923F7F0F12}"/>
              </a:ext>
            </a:extLst>
          </p:cNvPr>
          <p:cNvSpPr/>
          <p:nvPr/>
        </p:nvSpPr>
        <p:spPr>
          <a:xfrm rot="21430878">
            <a:off x="-677767" y="3441843"/>
            <a:ext cx="7539654" cy="4034133"/>
          </a:xfrm>
          <a:prstGeom prst="doubleWave">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TextBox 5"/>
          <p:cNvSpPr txBox="1"/>
          <p:nvPr/>
        </p:nvSpPr>
        <p:spPr>
          <a:xfrm>
            <a:off x="266816" y="342300"/>
            <a:ext cx="4956619" cy="923330"/>
          </a:xfrm>
          <a:prstGeom prst="rect">
            <a:avLst/>
          </a:prstGeom>
          <a:noFill/>
        </p:spPr>
        <p:txBody>
          <a:bodyPr wrap="square" rtlCol="0" anchor="ctr">
            <a:spAutoFit/>
          </a:bodyPr>
          <a:lstStyle/>
          <a:p>
            <a:r>
              <a:rPr lang="el-GR" sz="3400" b="1" dirty="0">
                <a:solidFill>
                  <a:schemeClr val="accent1">
                    <a:lumMod val="50000"/>
                  </a:schemeClr>
                </a:solidFill>
                <a:latin typeface="PF Agora Sans Pro UltraBlack" panose="02000507000000020003" pitchFamily="2" charset="0"/>
              </a:rPr>
              <a:t>ΕΠΙΧΕΙΡΗΣΙΑΚΟ </a:t>
            </a:r>
          </a:p>
          <a:p>
            <a:r>
              <a:rPr lang="el-GR" sz="2000" b="1" dirty="0">
                <a:solidFill>
                  <a:schemeClr val="accent1">
                    <a:lumMod val="50000"/>
                  </a:schemeClr>
                </a:solidFill>
              </a:rPr>
              <a:t>Πρόγραμμα (Ε.Π.) Δυτικής Ελλάδας το 2020</a:t>
            </a:r>
          </a:p>
        </p:txBody>
      </p:sp>
      <p:pic>
        <p:nvPicPr>
          <p:cNvPr id="43" name="Picture 2">
            <a:extLst>
              <a:ext uri="{FF2B5EF4-FFF2-40B4-BE49-F238E27FC236}">
                <a16:creationId xmlns="" xmlns:a16="http://schemas.microsoft.com/office/drawing/2014/main" id="{0172D816-3EE8-48F4-8DAF-947EB2C745EA}"/>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p:blipFill>
        <p:spPr bwMode="auto">
          <a:xfrm>
            <a:off x="5556629" y="8846857"/>
            <a:ext cx="1056531" cy="681369"/>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Εικόνα 4" descr="Εικόνα που περιέχει σχεδίαση, πόλη, πόλος, υπογραφή&#10;&#10;Περιγραφή που δημιουργήθηκε αυτόματα">
            <a:extLst>
              <a:ext uri="{FF2B5EF4-FFF2-40B4-BE49-F238E27FC236}">
                <a16:creationId xmlns="" xmlns:a16="http://schemas.microsoft.com/office/drawing/2014/main" id="{271F6A8D-3062-45E1-8741-34D54DBF123F}"/>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50929" y="8253190"/>
            <a:ext cx="707949" cy="424493"/>
          </a:xfrm>
          <a:prstGeom prst="rect">
            <a:avLst/>
          </a:prstGeom>
        </p:spPr>
      </p:pic>
      <p:sp>
        <p:nvSpPr>
          <p:cNvPr id="156" name="Έλλειψη 23">
            <a:extLst>
              <a:ext uri="{FF2B5EF4-FFF2-40B4-BE49-F238E27FC236}">
                <a16:creationId xmlns="" xmlns:a16="http://schemas.microsoft.com/office/drawing/2014/main" id="{C988580C-F756-49B7-8C06-51EFDEC96B3D}"/>
              </a:ext>
            </a:extLst>
          </p:cNvPr>
          <p:cNvSpPr/>
          <p:nvPr/>
        </p:nvSpPr>
        <p:spPr>
          <a:xfrm>
            <a:off x="4419777" y="2199660"/>
            <a:ext cx="803658" cy="838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solidFill>
                <a:schemeClr val="accent1">
                  <a:lumMod val="50000"/>
                </a:schemeClr>
              </a:solidFill>
            </a:endParaRPr>
          </a:p>
        </p:txBody>
      </p:sp>
      <p:pic>
        <p:nvPicPr>
          <p:cNvPr id="157" name="Graphic 15" descr="Καταχώρηση">
            <a:extLst>
              <a:ext uri="{FF2B5EF4-FFF2-40B4-BE49-F238E27FC236}">
                <a16:creationId xmlns="" xmlns:a16="http://schemas.microsoft.com/office/drawing/2014/main" id="{8FCC828A-DD09-45A1-AC8B-221E2A47BE4C}"/>
              </a:ext>
            </a:extLst>
          </p:cNvPr>
          <p:cNvPicPr>
            <a:picLocks noChangeAspect="1"/>
          </p:cNvPicPr>
          <p:nvPr/>
        </p:nvPicPr>
        <p:blipFill>
          <a:blip r:embed="rId4"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p:blipFill>
        <p:spPr>
          <a:xfrm>
            <a:off x="4501566" y="2297027"/>
            <a:ext cx="640080" cy="640080"/>
          </a:xfrm>
          <a:prstGeom prst="rect">
            <a:avLst/>
          </a:prstGeom>
        </p:spPr>
      </p:pic>
      <p:sp>
        <p:nvSpPr>
          <p:cNvPr id="160" name="Ελεύθερη σχεδίαση: Σχήμα 159">
            <a:extLst>
              <a:ext uri="{FF2B5EF4-FFF2-40B4-BE49-F238E27FC236}">
                <a16:creationId xmlns="" xmlns:a16="http://schemas.microsoft.com/office/drawing/2014/main" id="{9BB9E79B-4113-40AB-89E4-822194C11290}"/>
              </a:ext>
            </a:extLst>
          </p:cNvPr>
          <p:cNvSpPr/>
          <p:nvPr/>
        </p:nvSpPr>
        <p:spPr>
          <a:xfrm>
            <a:off x="631244" y="1919838"/>
            <a:ext cx="4203948" cy="1406525"/>
          </a:xfrm>
          <a:custGeom>
            <a:avLst/>
            <a:gdLst>
              <a:gd name="connsiteX0" fmla="*/ 211349 w 4203948"/>
              <a:gd name="connsiteY0" fmla="*/ 1406526 h 1406525"/>
              <a:gd name="connsiteX1" fmla="*/ 3994892 w 4203948"/>
              <a:gd name="connsiteY1" fmla="*/ 1406526 h 1406525"/>
              <a:gd name="connsiteX2" fmla="*/ 4202269 w 4203948"/>
              <a:gd name="connsiteY2" fmla="*/ 1235284 h 1406525"/>
              <a:gd name="connsiteX3" fmla="*/ 4172625 w 4203948"/>
              <a:gd name="connsiteY3" fmla="*/ 1200667 h 1406525"/>
              <a:gd name="connsiteX4" fmla="*/ 4143434 w 4203948"/>
              <a:gd name="connsiteY4" fmla="*/ 1225144 h 1406525"/>
              <a:gd name="connsiteX5" fmla="*/ 3994892 w 4203948"/>
              <a:gd name="connsiteY5" fmla="*/ 1346883 h 1406525"/>
              <a:gd name="connsiteX6" fmla="*/ 211349 w 4203948"/>
              <a:gd name="connsiteY6" fmla="*/ 1346883 h 1406525"/>
              <a:gd name="connsiteX7" fmla="*/ 59675 w 4203948"/>
              <a:gd name="connsiteY7" fmla="*/ 1195210 h 1406525"/>
              <a:gd name="connsiteX8" fmla="*/ 59675 w 4203948"/>
              <a:gd name="connsiteY8" fmla="*/ 211349 h 1406525"/>
              <a:gd name="connsiteX9" fmla="*/ 211349 w 4203948"/>
              <a:gd name="connsiteY9" fmla="*/ 59675 h 1406525"/>
              <a:gd name="connsiteX10" fmla="*/ 3994892 w 4203948"/>
              <a:gd name="connsiteY10" fmla="*/ 59675 h 1406525"/>
              <a:gd name="connsiteX11" fmla="*/ 4144435 w 4203948"/>
              <a:gd name="connsiteY11" fmla="*/ 185935 h 1406525"/>
              <a:gd name="connsiteX12" fmla="*/ 4173820 w 4203948"/>
              <a:gd name="connsiteY12" fmla="*/ 211349 h 1406525"/>
              <a:gd name="connsiteX13" fmla="*/ 4173949 w 4203948"/>
              <a:gd name="connsiteY13" fmla="*/ 211349 h 1406525"/>
              <a:gd name="connsiteX14" fmla="*/ 4203593 w 4203948"/>
              <a:gd name="connsiteY14" fmla="*/ 177862 h 1406525"/>
              <a:gd name="connsiteX15" fmla="*/ 3994892 w 4203948"/>
              <a:gd name="connsiteY15" fmla="*/ 0 h 1406525"/>
              <a:gd name="connsiteX16" fmla="*/ 211349 w 4203948"/>
              <a:gd name="connsiteY16" fmla="*/ 0 h 1406525"/>
              <a:gd name="connsiteX17" fmla="*/ 0 w 4203948"/>
              <a:gd name="connsiteY17" fmla="*/ 211349 h 1406525"/>
              <a:gd name="connsiteX18" fmla="*/ 0 w 4203948"/>
              <a:gd name="connsiteY18" fmla="*/ 1195177 h 1406525"/>
              <a:gd name="connsiteX19" fmla="*/ 211349 w 4203948"/>
              <a:gd name="connsiteY19" fmla="*/ 1406526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03948" h="1406525">
                <a:moveTo>
                  <a:pt x="211349" y="1406526"/>
                </a:moveTo>
                <a:lnTo>
                  <a:pt x="3994892" y="1406526"/>
                </a:lnTo>
                <a:cubicBezTo>
                  <a:pt x="4097773" y="1406526"/>
                  <a:pt x="4183475" y="1332675"/>
                  <a:pt x="4202269" y="1235284"/>
                </a:cubicBezTo>
                <a:cubicBezTo>
                  <a:pt x="4205724" y="1217232"/>
                  <a:pt x="4191031" y="1200667"/>
                  <a:pt x="4172625" y="1200667"/>
                </a:cubicBezTo>
                <a:cubicBezTo>
                  <a:pt x="4158255" y="1200667"/>
                  <a:pt x="4146275" y="1211000"/>
                  <a:pt x="4143434" y="1225144"/>
                </a:cubicBezTo>
                <a:cubicBezTo>
                  <a:pt x="4129548" y="1294571"/>
                  <a:pt x="4068452" y="1346883"/>
                  <a:pt x="3994892" y="1346883"/>
                </a:cubicBezTo>
                <a:lnTo>
                  <a:pt x="211349" y="1346883"/>
                </a:lnTo>
                <a:cubicBezTo>
                  <a:pt x="127584" y="1346883"/>
                  <a:pt x="59675" y="1278942"/>
                  <a:pt x="59675" y="1195210"/>
                </a:cubicBezTo>
                <a:lnTo>
                  <a:pt x="59675" y="211349"/>
                </a:lnTo>
                <a:cubicBezTo>
                  <a:pt x="59675" y="127584"/>
                  <a:pt x="127616" y="59675"/>
                  <a:pt x="211349" y="59675"/>
                </a:cubicBezTo>
                <a:lnTo>
                  <a:pt x="3994892" y="59675"/>
                </a:lnTo>
                <a:cubicBezTo>
                  <a:pt x="4070002" y="59675"/>
                  <a:pt x="4132390" y="114280"/>
                  <a:pt x="4144435" y="185935"/>
                </a:cubicBezTo>
                <a:cubicBezTo>
                  <a:pt x="4146889" y="200499"/>
                  <a:pt x="4159063" y="211349"/>
                  <a:pt x="4173820" y="211349"/>
                </a:cubicBezTo>
                <a:lnTo>
                  <a:pt x="4173949" y="211349"/>
                </a:lnTo>
                <a:cubicBezTo>
                  <a:pt x="4191871" y="211349"/>
                  <a:pt x="4206435" y="195590"/>
                  <a:pt x="4203593" y="177862"/>
                </a:cubicBezTo>
                <a:cubicBezTo>
                  <a:pt x="4187512" y="77209"/>
                  <a:pt x="4100034" y="0"/>
                  <a:pt x="3994892" y="0"/>
                </a:cubicBezTo>
                <a:lnTo>
                  <a:pt x="211349" y="0"/>
                </a:lnTo>
                <a:cubicBezTo>
                  <a:pt x="94679" y="0"/>
                  <a:pt x="0" y="94614"/>
                  <a:pt x="0" y="211349"/>
                </a:cubicBezTo>
                <a:lnTo>
                  <a:pt x="0" y="1195177"/>
                </a:lnTo>
                <a:cubicBezTo>
                  <a:pt x="32" y="1311911"/>
                  <a:pt x="94679" y="1406526"/>
                  <a:pt x="211349" y="1406526"/>
                </a:cubicBezTo>
              </a:path>
            </a:pathLst>
          </a:custGeom>
          <a:solidFill>
            <a:srgbClr val="1F85EA"/>
          </a:solidFill>
          <a:ln w="32279" cap="flat">
            <a:noFill/>
            <a:prstDash val="solid"/>
            <a:miter/>
          </a:ln>
        </p:spPr>
        <p:txBody>
          <a:bodyPr rtlCol="0" anchor="ctr"/>
          <a:lstStyle/>
          <a:p>
            <a:endParaRPr lang="el-GR"/>
          </a:p>
        </p:txBody>
      </p:sp>
      <p:sp>
        <p:nvSpPr>
          <p:cNvPr id="170" name="Ελεύθερη σχεδίαση: Σχήμα 169">
            <a:extLst>
              <a:ext uri="{FF2B5EF4-FFF2-40B4-BE49-F238E27FC236}">
                <a16:creationId xmlns="" xmlns:a16="http://schemas.microsoft.com/office/drawing/2014/main" id="{BCD38D38-6D97-4E63-8664-8589BC7C1CCC}"/>
              </a:ext>
            </a:extLst>
          </p:cNvPr>
          <p:cNvSpPr/>
          <p:nvPr/>
        </p:nvSpPr>
        <p:spPr>
          <a:xfrm flipH="1">
            <a:off x="611006" y="2070962"/>
            <a:ext cx="3647557" cy="7089202"/>
          </a:xfrm>
          <a:custGeom>
            <a:avLst/>
            <a:gdLst>
              <a:gd name="connsiteX0" fmla="*/ 51704 w 3647557"/>
              <a:gd name="connsiteY0" fmla="*/ 4956256 h 4956255"/>
              <a:gd name="connsiteX1" fmla="*/ 0 w 3647557"/>
              <a:gd name="connsiteY1" fmla="*/ 4918142 h 4956255"/>
              <a:gd name="connsiteX2" fmla="*/ 1199 w 3647557"/>
              <a:gd name="connsiteY2" fmla="*/ 35183 h 4956255"/>
              <a:gd name="connsiteX3" fmla="*/ 51704 w 3647557"/>
              <a:gd name="connsiteY3" fmla="*/ 0 h 4956255"/>
              <a:gd name="connsiteX4" fmla="*/ 3617218 w 3647557"/>
              <a:gd name="connsiteY4" fmla="*/ 0 h 4956255"/>
              <a:gd name="connsiteX5" fmla="*/ 3646036 w 3647557"/>
              <a:gd name="connsiteY5" fmla="*/ 39439 h 4956255"/>
              <a:gd name="connsiteX6" fmla="*/ 3510745 w 3647557"/>
              <a:gd name="connsiteY6" fmla="*/ 2388615 h 4956255"/>
              <a:gd name="connsiteX7" fmla="*/ 3510675 w 3647557"/>
              <a:gd name="connsiteY7" fmla="*/ 2444813 h 4956255"/>
              <a:gd name="connsiteX8" fmla="*/ 3646141 w 3647557"/>
              <a:gd name="connsiteY8" fmla="*/ 4916844 h 4956255"/>
              <a:gd name="connsiteX9" fmla="*/ 3617288 w 3647557"/>
              <a:gd name="connsiteY9" fmla="*/ 4956256 h 4956255"/>
              <a:gd name="connsiteX10" fmla="*/ 51687 w 3647557"/>
              <a:gd name="connsiteY10" fmla="*/ 4956256 h 495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47557" h="4956255">
                <a:moveTo>
                  <a:pt x="51704" y="4956256"/>
                </a:moveTo>
                <a:cubicBezTo>
                  <a:pt x="27966" y="4956256"/>
                  <a:pt x="6907" y="4940288"/>
                  <a:pt x="0" y="4918142"/>
                </a:cubicBezTo>
                <a:lnTo>
                  <a:pt x="1199" y="35183"/>
                </a:lnTo>
                <a:cubicBezTo>
                  <a:pt x="8947" y="14360"/>
                  <a:pt x="28951" y="0"/>
                  <a:pt x="51704" y="0"/>
                </a:cubicBezTo>
                <a:lnTo>
                  <a:pt x="3617218" y="0"/>
                </a:lnTo>
                <a:cubicBezTo>
                  <a:pt x="3637692" y="0"/>
                  <a:pt x="3652241" y="19915"/>
                  <a:pt x="3646036" y="39439"/>
                </a:cubicBezTo>
                <a:lnTo>
                  <a:pt x="3510745" y="2388615"/>
                </a:lnTo>
                <a:cubicBezTo>
                  <a:pt x="3504960" y="2406889"/>
                  <a:pt x="3504960" y="2426508"/>
                  <a:pt x="3510675" y="2444813"/>
                </a:cubicBezTo>
                <a:lnTo>
                  <a:pt x="3646141" y="4916844"/>
                </a:lnTo>
                <a:cubicBezTo>
                  <a:pt x="3652276" y="4936357"/>
                  <a:pt x="3637727" y="4956256"/>
                  <a:pt x="3617288" y="4956256"/>
                </a:cubicBezTo>
                <a:lnTo>
                  <a:pt x="51687" y="4956256"/>
                </a:lnTo>
                <a:close/>
              </a:path>
            </a:pathLst>
          </a:custGeom>
          <a:solidFill>
            <a:srgbClr val="FFFFFF">
              <a:alpha val="50196"/>
            </a:srgbClr>
          </a:solidFill>
          <a:ln w="35058" cap="flat">
            <a:noFill/>
            <a:prstDash val="solid"/>
            <a:miter/>
          </a:ln>
        </p:spPr>
        <p:txBody>
          <a:bodyPr rtlCol="0" anchor="ctr"/>
          <a:lstStyle/>
          <a:p>
            <a:endParaRPr lang="el-GR"/>
          </a:p>
        </p:txBody>
      </p:sp>
      <p:sp>
        <p:nvSpPr>
          <p:cNvPr id="161" name="Ελεύθερη σχεδίαση: Σχήμα 160">
            <a:extLst>
              <a:ext uri="{FF2B5EF4-FFF2-40B4-BE49-F238E27FC236}">
                <a16:creationId xmlns="" xmlns:a16="http://schemas.microsoft.com/office/drawing/2014/main" id="{4F4C9281-40B8-42F8-BA22-971AD425A8AE}"/>
              </a:ext>
            </a:extLst>
          </p:cNvPr>
          <p:cNvSpPr/>
          <p:nvPr/>
        </p:nvSpPr>
        <p:spPr>
          <a:xfrm>
            <a:off x="631244" y="1919838"/>
            <a:ext cx="4203948" cy="1406525"/>
          </a:xfrm>
          <a:custGeom>
            <a:avLst/>
            <a:gdLst>
              <a:gd name="connsiteX0" fmla="*/ 211349 w 4203948"/>
              <a:gd name="connsiteY0" fmla="*/ 1406526 h 1406525"/>
              <a:gd name="connsiteX1" fmla="*/ 3994892 w 4203948"/>
              <a:gd name="connsiteY1" fmla="*/ 1406526 h 1406525"/>
              <a:gd name="connsiteX2" fmla="*/ 4202269 w 4203948"/>
              <a:gd name="connsiteY2" fmla="*/ 1235284 h 1406525"/>
              <a:gd name="connsiteX3" fmla="*/ 4172625 w 4203948"/>
              <a:gd name="connsiteY3" fmla="*/ 1200667 h 1406525"/>
              <a:gd name="connsiteX4" fmla="*/ 4143434 w 4203948"/>
              <a:gd name="connsiteY4" fmla="*/ 1225144 h 1406525"/>
              <a:gd name="connsiteX5" fmla="*/ 3994892 w 4203948"/>
              <a:gd name="connsiteY5" fmla="*/ 1346883 h 1406525"/>
              <a:gd name="connsiteX6" fmla="*/ 211349 w 4203948"/>
              <a:gd name="connsiteY6" fmla="*/ 1346883 h 1406525"/>
              <a:gd name="connsiteX7" fmla="*/ 59675 w 4203948"/>
              <a:gd name="connsiteY7" fmla="*/ 1195210 h 1406525"/>
              <a:gd name="connsiteX8" fmla="*/ 59675 w 4203948"/>
              <a:gd name="connsiteY8" fmla="*/ 211349 h 1406525"/>
              <a:gd name="connsiteX9" fmla="*/ 211349 w 4203948"/>
              <a:gd name="connsiteY9" fmla="*/ 59675 h 1406525"/>
              <a:gd name="connsiteX10" fmla="*/ 3994892 w 4203948"/>
              <a:gd name="connsiteY10" fmla="*/ 59675 h 1406525"/>
              <a:gd name="connsiteX11" fmla="*/ 4144435 w 4203948"/>
              <a:gd name="connsiteY11" fmla="*/ 185935 h 1406525"/>
              <a:gd name="connsiteX12" fmla="*/ 4173820 w 4203948"/>
              <a:gd name="connsiteY12" fmla="*/ 211349 h 1406525"/>
              <a:gd name="connsiteX13" fmla="*/ 4173949 w 4203948"/>
              <a:gd name="connsiteY13" fmla="*/ 211349 h 1406525"/>
              <a:gd name="connsiteX14" fmla="*/ 4203593 w 4203948"/>
              <a:gd name="connsiteY14" fmla="*/ 177862 h 1406525"/>
              <a:gd name="connsiteX15" fmla="*/ 3994892 w 4203948"/>
              <a:gd name="connsiteY15" fmla="*/ 0 h 1406525"/>
              <a:gd name="connsiteX16" fmla="*/ 211349 w 4203948"/>
              <a:gd name="connsiteY16" fmla="*/ 0 h 1406525"/>
              <a:gd name="connsiteX17" fmla="*/ 0 w 4203948"/>
              <a:gd name="connsiteY17" fmla="*/ 211349 h 1406525"/>
              <a:gd name="connsiteX18" fmla="*/ 0 w 4203948"/>
              <a:gd name="connsiteY18" fmla="*/ 1195177 h 1406525"/>
              <a:gd name="connsiteX19" fmla="*/ 211349 w 4203948"/>
              <a:gd name="connsiteY19" fmla="*/ 1406526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03948" h="1406525">
                <a:moveTo>
                  <a:pt x="211349" y="1406526"/>
                </a:moveTo>
                <a:lnTo>
                  <a:pt x="3994892" y="1406526"/>
                </a:lnTo>
                <a:cubicBezTo>
                  <a:pt x="4097773" y="1406526"/>
                  <a:pt x="4183475" y="1332675"/>
                  <a:pt x="4202269" y="1235284"/>
                </a:cubicBezTo>
                <a:cubicBezTo>
                  <a:pt x="4205724" y="1217232"/>
                  <a:pt x="4191031" y="1200667"/>
                  <a:pt x="4172625" y="1200667"/>
                </a:cubicBezTo>
                <a:cubicBezTo>
                  <a:pt x="4158255" y="1200667"/>
                  <a:pt x="4146275" y="1211000"/>
                  <a:pt x="4143434" y="1225144"/>
                </a:cubicBezTo>
                <a:cubicBezTo>
                  <a:pt x="4129548" y="1294571"/>
                  <a:pt x="4068452" y="1346883"/>
                  <a:pt x="3994892" y="1346883"/>
                </a:cubicBezTo>
                <a:lnTo>
                  <a:pt x="211349" y="1346883"/>
                </a:lnTo>
                <a:cubicBezTo>
                  <a:pt x="127584" y="1346883"/>
                  <a:pt x="59675" y="1278942"/>
                  <a:pt x="59675" y="1195210"/>
                </a:cubicBezTo>
                <a:lnTo>
                  <a:pt x="59675" y="211349"/>
                </a:lnTo>
                <a:cubicBezTo>
                  <a:pt x="59675" y="127584"/>
                  <a:pt x="127616" y="59675"/>
                  <a:pt x="211349" y="59675"/>
                </a:cubicBezTo>
                <a:lnTo>
                  <a:pt x="3994892" y="59675"/>
                </a:lnTo>
                <a:cubicBezTo>
                  <a:pt x="4070002" y="59675"/>
                  <a:pt x="4132390" y="114280"/>
                  <a:pt x="4144435" y="185935"/>
                </a:cubicBezTo>
                <a:cubicBezTo>
                  <a:pt x="4146889" y="200499"/>
                  <a:pt x="4159063" y="211349"/>
                  <a:pt x="4173820" y="211349"/>
                </a:cubicBezTo>
                <a:lnTo>
                  <a:pt x="4173949" y="211349"/>
                </a:lnTo>
                <a:cubicBezTo>
                  <a:pt x="4191871" y="211349"/>
                  <a:pt x="4206435" y="195590"/>
                  <a:pt x="4203593" y="177862"/>
                </a:cubicBezTo>
                <a:cubicBezTo>
                  <a:pt x="4187512" y="77209"/>
                  <a:pt x="4100034" y="0"/>
                  <a:pt x="3994892" y="0"/>
                </a:cubicBezTo>
                <a:lnTo>
                  <a:pt x="211349" y="0"/>
                </a:lnTo>
                <a:cubicBezTo>
                  <a:pt x="94679" y="0"/>
                  <a:pt x="0" y="94614"/>
                  <a:pt x="0" y="211349"/>
                </a:cubicBezTo>
                <a:lnTo>
                  <a:pt x="0" y="1195177"/>
                </a:lnTo>
                <a:cubicBezTo>
                  <a:pt x="32" y="1311911"/>
                  <a:pt x="94679" y="1406526"/>
                  <a:pt x="211349" y="1406526"/>
                </a:cubicBezTo>
              </a:path>
            </a:pathLst>
          </a:custGeom>
          <a:solidFill>
            <a:srgbClr val="1F4E79"/>
          </a:solidFill>
          <a:ln w="32279" cap="flat">
            <a:noFill/>
            <a:prstDash val="solid"/>
            <a:miter/>
          </a:ln>
        </p:spPr>
        <p:txBody>
          <a:bodyPr rtlCol="0" anchor="ctr"/>
          <a:lstStyle/>
          <a:p>
            <a:endParaRPr lang="el-GR" dirty="0"/>
          </a:p>
        </p:txBody>
      </p:sp>
      <p:sp>
        <p:nvSpPr>
          <p:cNvPr id="173" name="TextBox 172">
            <a:extLst>
              <a:ext uri="{FF2B5EF4-FFF2-40B4-BE49-F238E27FC236}">
                <a16:creationId xmlns="" xmlns:a16="http://schemas.microsoft.com/office/drawing/2014/main" id="{AF4BB329-6638-474A-A255-288F271FDD1B}"/>
              </a:ext>
            </a:extLst>
          </p:cNvPr>
          <p:cNvSpPr txBox="1"/>
          <p:nvPr/>
        </p:nvSpPr>
        <p:spPr>
          <a:xfrm>
            <a:off x="1014700" y="2174083"/>
            <a:ext cx="2894174" cy="954107"/>
          </a:xfrm>
          <a:custGeom>
            <a:avLst/>
            <a:gdLst>
              <a:gd name="connsiteX0" fmla="*/ 0 w 2894174"/>
              <a:gd name="connsiteY0" fmla="*/ 0 h 954107"/>
              <a:gd name="connsiteX1" fmla="*/ 2894174 w 2894174"/>
              <a:gd name="connsiteY1" fmla="*/ 0 h 954107"/>
              <a:gd name="connsiteX2" fmla="*/ 2894174 w 2894174"/>
              <a:gd name="connsiteY2" fmla="*/ 954107 h 954107"/>
              <a:gd name="connsiteX3" fmla="*/ 0 w 2894174"/>
              <a:gd name="connsiteY3" fmla="*/ 954107 h 954107"/>
              <a:gd name="connsiteX4" fmla="*/ 0 w 2894174"/>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4174" h="954107" extrusionOk="0">
                <a:moveTo>
                  <a:pt x="0" y="0"/>
                </a:moveTo>
                <a:cubicBezTo>
                  <a:pt x="870556" y="130827"/>
                  <a:pt x="1554441" y="-13921"/>
                  <a:pt x="2894174" y="0"/>
                </a:cubicBezTo>
                <a:cubicBezTo>
                  <a:pt x="2841320" y="287106"/>
                  <a:pt x="2887772" y="498374"/>
                  <a:pt x="2894174" y="954107"/>
                </a:cubicBezTo>
                <a:cubicBezTo>
                  <a:pt x="2181075" y="890169"/>
                  <a:pt x="937406" y="1116341"/>
                  <a:pt x="0" y="954107"/>
                </a:cubicBezTo>
                <a:cubicBezTo>
                  <a:pt x="2948" y="594294"/>
                  <a:pt x="82049" y="157408"/>
                  <a:pt x="0" y="0"/>
                </a:cubicBezTo>
                <a:close/>
              </a:path>
            </a:pathLst>
          </a:custGeom>
          <a:noFill/>
          <a:ln>
            <a:noFill/>
            <a:extLst>
              <a:ext uri="{C807C97D-BFC1-408E-A445-0C87EB9F89A2}">
                <ask:lineSketchStyleProps xmlns="" xmlns:ask="http://schemas.microsoft.com/office/drawing/2018/sketchyshapes" sd="270116922">
                  <a:prstGeom prst="rect">
                    <a:avLst/>
                  </a:prstGeom>
                  <ask:type>
                    <ask:lineSketchCurved/>
                  </ask:type>
                </ask:lineSketchStyleProps>
              </a:ext>
            </a:extLst>
          </a:ln>
        </p:spPr>
        <p:txBody>
          <a:bodyPr wrap="square" rtlCol="0" anchor="ctr">
            <a:spAutoFit/>
          </a:bodyPr>
          <a:lstStyle/>
          <a:p>
            <a:pPr algn="r"/>
            <a:r>
              <a:rPr lang="el-GR" sz="1400" b="1" dirty="0">
                <a:solidFill>
                  <a:schemeClr val="accent1">
                    <a:lumMod val="50000"/>
                  </a:schemeClr>
                </a:solidFill>
                <a:latin typeface="Century Gothic" panose="020B0502020202020204" pitchFamily="34" charset="0"/>
              </a:rPr>
              <a:t>ΕΚΚΑΘΑΡΙΣΗ, ΕΝΤΑΛΜΑΤΟΠΟΙΗΣΗ ΚΑΙ ΠΛΗΡΩΜΗ ΛΟΓΑΡΙΑΣΜΩΝ </a:t>
            </a:r>
            <a:r>
              <a:rPr lang="el-GR" sz="1400" b="1" dirty="0">
                <a:solidFill>
                  <a:srgbClr val="FF0000"/>
                </a:solidFill>
                <a:latin typeface="Century Gothic" panose="020B0502020202020204" pitchFamily="34" charset="0"/>
              </a:rPr>
              <a:t>(ΠΔΕ και ΕΣΠΑ) 95.668.457€ </a:t>
            </a:r>
          </a:p>
        </p:txBody>
      </p:sp>
      <p:sp>
        <p:nvSpPr>
          <p:cNvPr id="175" name="Ορθογώνιο 29">
            <a:extLst>
              <a:ext uri="{FF2B5EF4-FFF2-40B4-BE49-F238E27FC236}">
                <a16:creationId xmlns="" xmlns:a16="http://schemas.microsoft.com/office/drawing/2014/main" id="{05BF1786-DFDE-4D45-8936-8708CDB799ED}"/>
              </a:ext>
            </a:extLst>
          </p:cNvPr>
          <p:cNvSpPr/>
          <p:nvPr/>
        </p:nvSpPr>
        <p:spPr>
          <a:xfrm>
            <a:off x="774700" y="3477487"/>
            <a:ext cx="3357725" cy="5175776"/>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500"/>
              </a:spcBef>
              <a:spcAft>
                <a:spcPts val="500"/>
              </a:spcAft>
              <a:buFont typeface="Wingdings" panose="05000000000000000000" pitchFamily="2" charset="2"/>
              <a:buChar char="§"/>
            </a:pPr>
            <a:r>
              <a:rPr lang="el-GR" b="1" dirty="0">
                <a:solidFill>
                  <a:schemeClr val="accent1">
                    <a:lumMod val="50000"/>
                  </a:schemeClr>
                </a:solidFill>
              </a:rPr>
              <a:t>Προσκλήσεις 85,7 εκ. €  </a:t>
            </a:r>
          </a:p>
          <a:p>
            <a:pPr marL="285750" indent="-285750">
              <a:spcBef>
                <a:spcPts val="500"/>
              </a:spcBef>
              <a:spcAft>
                <a:spcPts val="500"/>
              </a:spcAft>
              <a:buFont typeface="Wingdings" panose="05000000000000000000" pitchFamily="2" charset="2"/>
              <a:buChar char="§"/>
            </a:pPr>
            <a:r>
              <a:rPr lang="el-GR" b="1" dirty="0">
                <a:solidFill>
                  <a:schemeClr val="accent1">
                    <a:lumMod val="50000"/>
                  </a:schemeClr>
                </a:solidFill>
              </a:rPr>
              <a:t>136 νέα έργα (67,7 εκ. €) </a:t>
            </a:r>
            <a:r>
              <a:rPr lang="el-GR" sz="1400" b="1" dirty="0">
                <a:solidFill>
                  <a:schemeClr val="accent1">
                    <a:lumMod val="50000"/>
                  </a:schemeClr>
                </a:solidFill>
              </a:rPr>
              <a:t>Νομικές δεσμεύσεις  117,7 εκ. €  </a:t>
            </a:r>
          </a:p>
          <a:p>
            <a:pPr marL="285750" indent="-285750">
              <a:spcBef>
                <a:spcPts val="500"/>
              </a:spcBef>
              <a:spcAft>
                <a:spcPts val="500"/>
              </a:spcAft>
              <a:buFont typeface="Wingdings" panose="05000000000000000000" pitchFamily="2" charset="2"/>
              <a:buChar char="§"/>
            </a:pPr>
            <a:r>
              <a:rPr lang="el-GR" b="1" dirty="0">
                <a:solidFill>
                  <a:schemeClr val="accent1">
                    <a:lumMod val="50000"/>
                  </a:schemeClr>
                </a:solidFill>
              </a:rPr>
              <a:t>Δαπάνες 44,6 εκ. € </a:t>
            </a:r>
          </a:p>
          <a:p>
            <a:pPr marL="285750" indent="-285750">
              <a:spcBef>
                <a:spcPts val="500"/>
              </a:spcBef>
              <a:spcAft>
                <a:spcPts val="500"/>
              </a:spcAft>
              <a:buFont typeface="Wingdings" panose="05000000000000000000" pitchFamily="2" charset="2"/>
              <a:buChar char="§"/>
            </a:pPr>
            <a:r>
              <a:rPr lang="el-GR" b="1" dirty="0">
                <a:solidFill>
                  <a:schemeClr val="accent1">
                    <a:lumMod val="50000"/>
                  </a:schemeClr>
                </a:solidFill>
              </a:rPr>
              <a:t>RIS3: Υπό υλοποίηση 66 ερευνητικά έργα (13,9 εκ. €)</a:t>
            </a:r>
          </a:p>
          <a:p>
            <a:pPr marL="285750" indent="-285750">
              <a:spcBef>
                <a:spcPts val="500"/>
              </a:spcBef>
              <a:spcAft>
                <a:spcPts val="500"/>
              </a:spcAft>
              <a:buFont typeface="Wingdings" panose="05000000000000000000" pitchFamily="2" charset="2"/>
              <a:buChar char="§"/>
            </a:pPr>
            <a:r>
              <a:rPr lang="el-GR" b="1" dirty="0">
                <a:solidFill>
                  <a:schemeClr val="accent1">
                    <a:lumMod val="50000"/>
                  </a:schemeClr>
                </a:solidFill>
              </a:rPr>
              <a:t>5 προσκλήσεις </a:t>
            </a:r>
            <a:r>
              <a:rPr lang="en-US" b="1" dirty="0">
                <a:solidFill>
                  <a:schemeClr val="accent1">
                    <a:lumMod val="50000"/>
                  </a:schemeClr>
                </a:solidFill>
              </a:rPr>
              <a:t/>
            </a:r>
            <a:br>
              <a:rPr lang="en-US" b="1" dirty="0">
                <a:solidFill>
                  <a:schemeClr val="accent1">
                    <a:lumMod val="50000"/>
                  </a:schemeClr>
                </a:solidFill>
              </a:rPr>
            </a:br>
            <a:r>
              <a:rPr lang="el-GR" sz="1400" b="1" dirty="0">
                <a:solidFill>
                  <a:schemeClr val="accent1">
                    <a:lumMod val="50000"/>
                  </a:schemeClr>
                </a:solidFill>
              </a:rPr>
              <a:t>ενίσχυσης επιχειρηματικότητας (48,8 εκ. €)</a:t>
            </a:r>
          </a:p>
          <a:p>
            <a:pPr marL="285750" indent="-285750">
              <a:spcBef>
                <a:spcPts val="500"/>
              </a:spcBef>
              <a:spcAft>
                <a:spcPts val="500"/>
              </a:spcAft>
              <a:buFont typeface="Wingdings" panose="05000000000000000000" pitchFamily="2" charset="2"/>
              <a:buChar char="§"/>
            </a:pPr>
            <a:r>
              <a:rPr lang="el-GR" b="1" dirty="0">
                <a:solidFill>
                  <a:schemeClr val="accent1">
                    <a:lumMod val="50000"/>
                  </a:schemeClr>
                </a:solidFill>
              </a:rPr>
              <a:t>104 επενδυτικά έργα (8,7εκ.€)</a:t>
            </a:r>
          </a:p>
          <a:p>
            <a:pPr marL="285750" indent="-285750">
              <a:spcBef>
                <a:spcPts val="500"/>
              </a:spcBef>
              <a:spcAft>
                <a:spcPts val="500"/>
              </a:spcAft>
              <a:buFont typeface="Wingdings" panose="05000000000000000000" pitchFamily="2" charset="2"/>
              <a:buChar char="§"/>
            </a:pPr>
            <a:r>
              <a:rPr lang="el-GR" b="1" dirty="0">
                <a:solidFill>
                  <a:schemeClr val="accent1">
                    <a:lumMod val="50000"/>
                  </a:schemeClr>
                </a:solidFill>
              </a:rPr>
              <a:t>Δημιουργία «Μηχανισμού Στήριξης Επιχειρηματικότητας ΠΔΕ» (6,1 εκ. €)</a:t>
            </a:r>
          </a:p>
          <a:p>
            <a:pPr marL="285750" indent="-285750">
              <a:spcBef>
                <a:spcPts val="500"/>
              </a:spcBef>
              <a:spcAft>
                <a:spcPts val="500"/>
              </a:spcAft>
              <a:buFont typeface="Wingdings" panose="05000000000000000000" pitchFamily="2" charset="2"/>
              <a:buChar char="§"/>
            </a:pPr>
            <a:r>
              <a:rPr lang="el-GR" b="1" dirty="0">
                <a:solidFill>
                  <a:schemeClr val="accent1">
                    <a:lumMod val="50000"/>
                  </a:schemeClr>
                </a:solidFill>
              </a:rPr>
              <a:t>Αξιολογούμε 8.131 επενδυτικές προτάσεις</a:t>
            </a:r>
            <a:r>
              <a:rPr lang="en-US" b="1" dirty="0">
                <a:solidFill>
                  <a:schemeClr val="accent1">
                    <a:lumMod val="50000"/>
                  </a:schemeClr>
                </a:solidFill>
              </a:rPr>
              <a:t/>
            </a:r>
            <a:br>
              <a:rPr lang="en-US" b="1" dirty="0">
                <a:solidFill>
                  <a:schemeClr val="accent1">
                    <a:lumMod val="50000"/>
                  </a:schemeClr>
                </a:solidFill>
              </a:rPr>
            </a:br>
            <a:r>
              <a:rPr lang="el-GR" sz="1400" b="1" dirty="0">
                <a:solidFill>
                  <a:schemeClr val="accent1">
                    <a:lumMod val="50000"/>
                  </a:schemeClr>
                </a:solidFill>
              </a:rPr>
              <a:t>Θα ενταχθούν 1220 έργα (56 εκ. €)</a:t>
            </a:r>
          </a:p>
        </p:txBody>
      </p:sp>
    </p:spTree>
    <p:extLst>
      <p:ext uri="{BB962C8B-B14F-4D97-AF65-F5344CB8AC3E}">
        <p14:creationId xmlns="" xmlns:p14="http://schemas.microsoft.com/office/powerpoint/2010/main" val="3672822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Διάγραμμα ροής: Έγγραφο 10">
            <a:extLst>
              <a:ext uri="{FF2B5EF4-FFF2-40B4-BE49-F238E27FC236}">
                <a16:creationId xmlns:a16="http://schemas.microsoft.com/office/drawing/2014/main" xmlns="" id="{3F689137-2406-401A-8695-49E2DE0BD23E}"/>
              </a:ext>
            </a:extLst>
          </p:cNvPr>
          <p:cNvSpPr/>
          <p:nvPr/>
        </p:nvSpPr>
        <p:spPr>
          <a:xfrm rot="21080203">
            <a:off x="-1123490" y="3596232"/>
            <a:ext cx="8801919" cy="5963914"/>
          </a:xfrm>
          <a:prstGeom prst="flowChartDocument">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8" name="Βέλος: Πεντάγωνο 97">
            <a:extLst>
              <a:ext uri="{FF2B5EF4-FFF2-40B4-BE49-F238E27FC236}">
                <a16:creationId xmlns:a16="http://schemas.microsoft.com/office/drawing/2014/main" xmlns="" id="{94C549CE-7DBB-4867-8AF5-B36687D69C5E}"/>
              </a:ext>
            </a:extLst>
          </p:cNvPr>
          <p:cNvSpPr/>
          <p:nvPr/>
        </p:nvSpPr>
        <p:spPr>
          <a:xfrm rot="20051209">
            <a:off x="-182855" y="1907307"/>
            <a:ext cx="7861919" cy="3076401"/>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Βέλος: Πεντάγωνο 2">
            <a:extLst>
              <a:ext uri="{FF2B5EF4-FFF2-40B4-BE49-F238E27FC236}">
                <a16:creationId xmlns:a16="http://schemas.microsoft.com/office/drawing/2014/main" xmlns="" id="{6119E1AE-9416-4827-8FDE-EC4387709880}"/>
              </a:ext>
            </a:extLst>
          </p:cNvPr>
          <p:cNvSpPr/>
          <p:nvPr/>
        </p:nvSpPr>
        <p:spPr>
          <a:xfrm rot="20051209">
            <a:off x="-122474" y="1754946"/>
            <a:ext cx="7861919" cy="3076401"/>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Διπλός κυματισμός 12">
            <a:extLst>
              <a:ext uri="{FF2B5EF4-FFF2-40B4-BE49-F238E27FC236}">
                <a16:creationId xmlns:a16="http://schemas.microsoft.com/office/drawing/2014/main" xmlns="" id="{406C5C2A-758F-45F5-A778-55923F7F0F12}"/>
              </a:ext>
            </a:extLst>
          </p:cNvPr>
          <p:cNvSpPr/>
          <p:nvPr/>
        </p:nvSpPr>
        <p:spPr>
          <a:xfrm rot="21430878">
            <a:off x="-827849" y="2608746"/>
            <a:ext cx="7844236" cy="4628573"/>
          </a:xfrm>
          <a:prstGeom prst="doubleWave">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TextBox 5"/>
          <p:cNvSpPr txBox="1"/>
          <p:nvPr/>
        </p:nvSpPr>
        <p:spPr>
          <a:xfrm>
            <a:off x="266817" y="342300"/>
            <a:ext cx="3820720" cy="923330"/>
          </a:xfrm>
          <a:prstGeom prst="rect">
            <a:avLst/>
          </a:prstGeom>
          <a:noFill/>
        </p:spPr>
        <p:txBody>
          <a:bodyPr wrap="square" rtlCol="0" anchor="ctr">
            <a:spAutoFit/>
          </a:bodyPr>
          <a:lstStyle/>
          <a:p>
            <a:r>
              <a:rPr lang="el-GR" sz="3400" b="1" dirty="0">
                <a:solidFill>
                  <a:schemeClr val="accent1">
                    <a:lumMod val="50000"/>
                  </a:schemeClr>
                </a:solidFill>
                <a:latin typeface="PF Agora Sans Pro UltraBlack" panose="02000507000000020003" pitchFamily="2" charset="0"/>
              </a:rPr>
              <a:t>ΠΕΡΙΦΕΡΕΙΑΚΟ</a:t>
            </a:r>
            <a:endParaRPr lang="en-US" sz="2800" b="1" dirty="0">
              <a:solidFill>
                <a:schemeClr val="accent1">
                  <a:lumMod val="50000"/>
                </a:schemeClr>
              </a:solidFill>
              <a:latin typeface="PF Agora Sans Pro UltraBlack" panose="02000507000000020003" pitchFamily="2" charset="0"/>
            </a:endParaRPr>
          </a:p>
          <a:p>
            <a:r>
              <a:rPr lang="el-GR" sz="2000" b="1" dirty="0">
                <a:solidFill>
                  <a:schemeClr val="accent1">
                    <a:lumMod val="50000"/>
                  </a:schemeClr>
                </a:solidFill>
              </a:rPr>
              <a:t>ΤΑΜΕΙΟ ΑΝΑΠΤΥΞΗΣ Π.Δ.Ε.</a:t>
            </a:r>
          </a:p>
        </p:txBody>
      </p:sp>
      <p:pic>
        <p:nvPicPr>
          <p:cNvPr id="43" name="Picture 2">
            <a:extLst>
              <a:ext uri="{FF2B5EF4-FFF2-40B4-BE49-F238E27FC236}">
                <a16:creationId xmlns:a16="http://schemas.microsoft.com/office/drawing/2014/main" xmlns="" id="{0172D816-3EE8-48F4-8DAF-947EB2C745E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p:blipFill>
        <p:spPr bwMode="auto">
          <a:xfrm>
            <a:off x="5556629" y="8846857"/>
            <a:ext cx="1056531" cy="68136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Εικόνα 4" descr="Εικόνα που περιέχει σχεδίαση, πόλη, πόλος, υπογραφή&#10;&#10;Περιγραφή που δημιουργήθηκε αυτόματα">
            <a:extLst>
              <a:ext uri="{FF2B5EF4-FFF2-40B4-BE49-F238E27FC236}">
                <a16:creationId xmlns:a16="http://schemas.microsoft.com/office/drawing/2014/main" xmlns="" id="{271F6A8D-3062-45E1-8741-34D54DBF123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50929" y="8253190"/>
            <a:ext cx="707949" cy="424493"/>
          </a:xfrm>
          <a:prstGeom prst="rect">
            <a:avLst/>
          </a:prstGeom>
        </p:spPr>
      </p:pic>
      <p:pic>
        <p:nvPicPr>
          <p:cNvPr id="146" name="Γραφικό 145">
            <a:extLst>
              <a:ext uri="{FF2B5EF4-FFF2-40B4-BE49-F238E27FC236}">
                <a16:creationId xmlns:a16="http://schemas.microsoft.com/office/drawing/2014/main" xmlns="" id="{3FF7BAFE-D29F-47F1-98B0-0C2F135C105F}"/>
              </a:ext>
            </a:extLst>
          </p:cNvPr>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p:blipFill>
        <p:spPr>
          <a:xfrm>
            <a:off x="90723" y="1797495"/>
            <a:ext cx="6926176" cy="7221680"/>
          </a:xfrm>
          <a:prstGeom prst="rect">
            <a:avLst/>
          </a:prstGeom>
        </p:spPr>
      </p:pic>
      <p:grpSp>
        <p:nvGrpSpPr>
          <p:cNvPr id="2" name="Ομάδα 146">
            <a:extLst>
              <a:ext uri="{FF2B5EF4-FFF2-40B4-BE49-F238E27FC236}">
                <a16:creationId xmlns:a16="http://schemas.microsoft.com/office/drawing/2014/main" xmlns="" id="{FADFEAE1-5A23-4BB9-9764-A9FE44D8E11B}"/>
              </a:ext>
            </a:extLst>
          </p:cNvPr>
          <p:cNvGrpSpPr/>
          <p:nvPr/>
        </p:nvGrpSpPr>
        <p:grpSpPr>
          <a:xfrm>
            <a:off x="314197" y="2024896"/>
            <a:ext cx="725368" cy="727352"/>
            <a:chOff x="439024" y="5393504"/>
            <a:chExt cx="725367" cy="727352"/>
          </a:xfrm>
        </p:grpSpPr>
        <p:sp>
          <p:nvSpPr>
            <p:cNvPr id="125" name="Οβάλ 124">
              <a:extLst>
                <a:ext uri="{FF2B5EF4-FFF2-40B4-BE49-F238E27FC236}">
                  <a16:creationId xmlns:a16="http://schemas.microsoft.com/office/drawing/2014/main" xmlns="" id="{75824469-35F9-4D04-9437-C2492F1663F5}"/>
                </a:ext>
              </a:extLst>
            </p:cNvPr>
            <p:cNvSpPr/>
            <p:nvPr/>
          </p:nvSpPr>
          <p:spPr>
            <a:xfrm>
              <a:off x="439024" y="5393504"/>
              <a:ext cx="725367" cy="72735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133" name="Ορθογώνιο 132">
              <a:extLst>
                <a:ext uri="{FF2B5EF4-FFF2-40B4-BE49-F238E27FC236}">
                  <a16:creationId xmlns:a16="http://schemas.microsoft.com/office/drawing/2014/main" xmlns="" id="{CC637DAE-ED9C-4966-8DAC-52E3B90DC9AD}"/>
                </a:ext>
              </a:extLst>
            </p:cNvPr>
            <p:cNvSpPr/>
            <p:nvPr/>
          </p:nvSpPr>
          <p:spPr>
            <a:xfrm>
              <a:off x="574138" y="5456619"/>
              <a:ext cx="397051" cy="646331"/>
            </a:xfrm>
            <a:prstGeom prst="rect">
              <a:avLst/>
            </a:prstGeom>
          </p:spPr>
          <p:txBody>
            <a:bodyPr wrap="square">
              <a:spAutoFit/>
            </a:bodyPr>
            <a:lstStyle/>
            <a:p>
              <a:pPr algn="ctr"/>
              <a:r>
                <a:rPr lang="el-GR" sz="3600" b="1" dirty="0">
                  <a:solidFill>
                    <a:schemeClr val="accent1">
                      <a:lumMod val="50000"/>
                    </a:schemeClr>
                  </a:solidFill>
                  <a:latin typeface="Century Gothic" panose="020B0502020202020204" pitchFamily="34" charset="0"/>
                </a:rPr>
                <a:t>€</a:t>
              </a:r>
              <a:endParaRPr lang="el-GR" sz="3600" dirty="0">
                <a:solidFill>
                  <a:schemeClr val="accent1">
                    <a:lumMod val="50000"/>
                  </a:schemeClr>
                </a:solidFill>
              </a:endParaRPr>
            </a:p>
          </p:txBody>
        </p:sp>
      </p:grpSp>
      <p:sp>
        <p:nvSpPr>
          <p:cNvPr id="138" name="Ορθογώνιο 29">
            <a:extLst>
              <a:ext uri="{FF2B5EF4-FFF2-40B4-BE49-F238E27FC236}">
                <a16:creationId xmlns:a16="http://schemas.microsoft.com/office/drawing/2014/main" xmlns="" id="{1ED129BE-9F51-4DC5-912F-1FD5ACE2E423}"/>
              </a:ext>
            </a:extLst>
          </p:cNvPr>
          <p:cNvSpPr/>
          <p:nvPr/>
        </p:nvSpPr>
        <p:spPr>
          <a:xfrm>
            <a:off x="1072969" y="2387052"/>
            <a:ext cx="4483660" cy="2308324"/>
          </a:xfrm>
          <a:prstGeom prst="rect">
            <a:avLst/>
          </a:prstGeom>
        </p:spPr>
        <p:txBody>
          <a:bodyPr wrap="square">
            <a:spAutoFit/>
          </a:bodyPr>
          <a:lstStyle/>
          <a:p>
            <a:r>
              <a:rPr lang="el-GR" sz="2000" b="1" dirty="0">
                <a:solidFill>
                  <a:schemeClr val="accent1">
                    <a:lumMod val="50000"/>
                  </a:schemeClr>
                </a:solidFill>
              </a:rPr>
              <a:t>Εκκαθάριση, </a:t>
            </a:r>
            <a:r>
              <a:rPr lang="el-GR" sz="2000" b="1" dirty="0" err="1">
                <a:solidFill>
                  <a:schemeClr val="accent1">
                    <a:lumMod val="50000"/>
                  </a:schemeClr>
                </a:solidFill>
              </a:rPr>
              <a:t>ενταλματοποίηση</a:t>
            </a:r>
            <a:r>
              <a:rPr lang="el-GR" sz="2000" b="1" dirty="0">
                <a:solidFill>
                  <a:schemeClr val="accent1">
                    <a:lumMod val="50000"/>
                  </a:schemeClr>
                </a:solidFill>
              </a:rPr>
              <a:t> </a:t>
            </a:r>
            <a:br>
              <a:rPr lang="el-GR" sz="2000" b="1" dirty="0">
                <a:solidFill>
                  <a:schemeClr val="accent1">
                    <a:lumMod val="50000"/>
                  </a:schemeClr>
                </a:solidFill>
              </a:rPr>
            </a:br>
            <a:r>
              <a:rPr lang="el-GR" sz="2000" b="1" dirty="0">
                <a:solidFill>
                  <a:schemeClr val="accent1">
                    <a:lumMod val="50000"/>
                  </a:schemeClr>
                </a:solidFill>
              </a:rPr>
              <a:t>και πληρωμή λογαριασμών</a:t>
            </a:r>
            <a:br>
              <a:rPr lang="el-GR" sz="2000" b="1" dirty="0">
                <a:solidFill>
                  <a:schemeClr val="accent1">
                    <a:lumMod val="50000"/>
                  </a:schemeClr>
                </a:solidFill>
              </a:rPr>
            </a:br>
            <a:r>
              <a:rPr lang="el-GR" sz="2000" b="1" dirty="0">
                <a:solidFill>
                  <a:schemeClr val="accent1">
                    <a:lumMod val="50000"/>
                  </a:schemeClr>
                </a:solidFill>
              </a:rPr>
              <a:t>(</a:t>
            </a:r>
            <a:r>
              <a:rPr lang="el-GR" b="1" dirty="0">
                <a:solidFill>
                  <a:schemeClr val="accent1">
                    <a:lumMod val="50000"/>
                  </a:schemeClr>
                </a:solidFill>
              </a:rPr>
              <a:t>ΠΔΕ και ΕΣΠΑ)</a:t>
            </a:r>
            <a:r>
              <a:rPr lang="el-GR" sz="2000" b="1" dirty="0">
                <a:solidFill>
                  <a:schemeClr val="accent1">
                    <a:lumMod val="50000"/>
                  </a:schemeClr>
                </a:solidFill>
              </a:rPr>
              <a:t> 95.668.457€ </a:t>
            </a:r>
          </a:p>
          <a:p>
            <a:pPr marL="342900" indent="-180000">
              <a:buFont typeface="Arial" panose="020B0604020202020204" pitchFamily="34" charset="0"/>
              <a:buChar char="•"/>
            </a:pPr>
            <a:r>
              <a:rPr lang="el-GR" sz="1600" b="1" dirty="0">
                <a:solidFill>
                  <a:schemeClr val="accent1">
                    <a:lumMod val="50000"/>
                  </a:schemeClr>
                </a:solidFill>
              </a:rPr>
              <a:t>Σχεδόν όσο το άθροισμα των πληρωμών </a:t>
            </a:r>
            <a:br>
              <a:rPr lang="el-GR" sz="1600" b="1" dirty="0">
                <a:solidFill>
                  <a:schemeClr val="accent1">
                    <a:lumMod val="50000"/>
                  </a:schemeClr>
                </a:solidFill>
              </a:rPr>
            </a:br>
            <a:r>
              <a:rPr lang="el-GR" sz="1600" b="1" dirty="0">
                <a:solidFill>
                  <a:schemeClr val="accent1">
                    <a:lumMod val="50000"/>
                  </a:schemeClr>
                </a:solidFill>
              </a:rPr>
              <a:t>2018 και 2019 </a:t>
            </a:r>
          </a:p>
          <a:p>
            <a:pPr marL="342900" indent="-180000">
              <a:buFont typeface="Arial" panose="020B0604020202020204" pitchFamily="34" charset="0"/>
              <a:buChar char="•"/>
            </a:pPr>
            <a:r>
              <a:rPr lang="el-GR" sz="1600" b="1" dirty="0">
                <a:solidFill>
                  <a:schemeClr val="accent1">
                    <a:lumMod val="50000"/>
                  </a:schemeClr>
                </a:solidFill>
              </a:rPr>
              <a:t>Το μεγαλύτερο ποσό πληρωμών από αρχή σύστασης της ΠΔΕ </a:t>
            </a:r>
          </a:p>
          <a:p>
            <a:endParaRPr lang="el-GR" sz="2000" b="1" dirty="0">
              <a:solidFill>
                <a:schemeClr val="accent1">
                  <a:lumMod val="50000"/>
                </a:schemeClr>
              </a:solidFill>
            </a:endParaRPr>
          </a:p>
        </p:txBody>
      </p:sp>
      <p:grpSp>
        <p:nvGrpSpPr>
          <p:cNvPr id="4" name="Ομάδα 147">
            <a:extLst>
              <a:ext uri="{FF2B5EF4-FFF2-40B4-BE49-F238E27FC236}">
                <a16:creationId xmlns:a16="http://schemas.microsoft.com/office/drawing/2014/main" xmlns="" id="{E117CDCC-0DC5-48C6-B624-2C939BBA35A0}"/>
              </a:ext>
            </a:extLst>
          </p:cNvPr>
          <p:cNvGrpSpPr/>
          <p:nvPr/>
        </p:nvGrpSpPr>
        <p:grpSpPr>
          <a:xfrm>
            <a:off x="917637" y="5410497"/>
            <a:ext cx="725368" cy="727352"/>
            <a:chOff x="439024" y="5393504"/>
            <a:chExt cx="725367" cy="727352"/>
          </a:xfrm>
        </p:grpSpPr>
        <p:sp>
          <p:nvSpPr>
            <p:cNvPr id="149" name="Οβάλ 148">
              <a:extLst>
                <a:ext uri="{FF2B5EF4-FFF2-40B4-BE49-F238E27FC236}">
                  <a16:creationId xmlns:a16="http://schemas.microsoft.com/office/drawing/2014/main" xmlns="" id="{0AF32638-421B-41F8-9B3D-17BA4E29B360}"/>
                </a:ext>
              </a:extLst>
            </p:cNvPr>
            <p:cNvSpPr/>
            <p:nvPr/>
          </p:nvSpPr>
          <p:spPr>
            <a:xfrm>
              <a:off x="439024" y="5393504"/>
              <a:ext cx="725367" cy="72735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150" name="Ορθογώνιο 149">
              <a:extLst>
                <a:ext uri="{FF2B5EF4-FFF2-40B4-BE49-F238E27FC236}">
                  <a16:creationId xmlns:a16="http://schemas.microsoft.com/office/drawing/2014/main" xmlns="" id="{BBEF1644-5D11-43D4-B768-EB7AF22E2612}"/>
                </a:ext>
              </a:extLst>
            </p:cNvPr>
            <p:cNvSpPr/>
            <p:nvPr/>
          </p:nvSpPr>
          <p:spPr>
            <a:xfrm>
              <a:off x="574138" y="5456619"/>
              <a:ext cx="397051" cy="646331"/>
            </a:xfrm>
            <a:prstGeom prst="rect">
              <a:avLst/>
            </a:prstGeom>
          </p:spPr>
          <p:txBody>
            <a:bodyPr wrap="square">
              <a:spAutoFit/>
            </a:bodyPr>
            <a:lstStyle/>
            <a:p>
              <a:pPr algn="ctr"/>
              <a:r>
                <a:rPr lang="el-GR" sz="3600" b="1" dirty="0">
                  <a:solidFill>
                    <a:schemeClr val="accent1">
                      <a:lumMod val="50000"/>
                    </a:schemeClr>
                  </a:solidFill>
                  <a:latin typeface="Century Gothic" panose="020B0502020202020204" pitchFamily="34" charset="0"/>
                </a:rPr>
                <a:t>€</a:t>
              </a:r>
              <a:endParaRPr lang="el-GR" sz="3600" dirty="0">
                <a:solidFill>
                  <a:schemeClr val="accent1">
                    <a:lumMod val="50000"/>
                  </a:schemeClr>
                </a:solidFill>
              </a:endParaRPr>
            </a:p>
          </p:txBody>
        </p:sp>
      </p:grpSp>
      <p:sp>
        <p:nvSpPr>
          <p:cNvPr id="19" name="Ορθογώνιο 29">
            <a:extLst>
              <a:ext uri="{FF2B5EF4-FFF2-40B4-BE49-F238E27FC236}">
                <a16:creationId xmlns:a16="http://schemas.microsoft.com/office/drawing/2014/main" xmlns="" id="{0C7A807E-28C3-4123-8DE8-5E2FBB477FFF}"/>
              </a:ext>
            </a:extLst>
          </p:cNvPr>
          <p:cNvSpPr/>
          <p:nvPr/>
        </p:nvSpPr>
        <p:spPr>
          <a:xfrm>
            <a:off x="1592205" y="5812718"/>
            <a:ext cx="4483660" cy="2000548"/>
          </a:xfrm>
          <a:prstGeom prst="rect">
            <a:avLst/>
          </a:prstGeom>
        </p:spPr>
        <p:txBody>
          <a:bodyPr wrap="square">
            <a:spAutoFit/>
          </a:bodyPr>
          <a:lstStyle/>
          <a:p>
            <a:r>
              <a:rPr lang="el-GR" sz="2000" b="1" dirty="0">
                <a:solidFill>
                  <a:schemeClr val="accent1">
                    <a:lumMod val="50000"/>
                  </a:schemeClr>
                </a:solidFill>
              </a:rPr>
              <a:t>Ολική αναδιοργάνωση με την σύνταξη Νέου Κανονισμού Λειτουργίας. </a:t>
            </a:r>
            <a:r>
              <a:rPr lang="el-GR" sz="1500" b="1" dirty="0">
                <a:solidFill>
                  <a:schemeClr val="accent1">
                    <a:lumMod val="50000"/>
                  </a:schemeClr>
                </a:solidFill>
              </a:rPr>
              <a:t/>
            </a:r>
            <a:br>
              <a:rPr lang="el-GR" sz="1500" b="1" dirty="0">
                <a:solidFill>
                  <a:schemeClr val="accent1">
                    <a:lumMod val="50000"/>
                  </a:schemeClr>
                </a:solidFill>
              </a:rPr>
            </a:br>
            <a:r>
              <a:rPr lang="el-GR" sz="1400" b="1" dirty="0">
                <a:solidFill>
                  <a:schemeClr val="accent1">
                    <a:lumMod val="50000"/>
                  </a:schemeClr>
                </a:solidFill>
              </a:rPr>
              <a:t>Επιστημονική και τεχνική υποστήριξη της Περιφέρειας που μεταφράζεται σε συγκεκριμένα έργα για την προώθηση της επιχειρηματικότητας και της καινοτομίας, της ηλεκτρονικής διακυβέρνησης και ψηφιακής σύγκλισης αλλά και της προστασίας του περιβάλλοντος και της βελτίωσης της ποιότητας ζωής.</a:t>
            </a:r>
          </a:p>
        </p:txBody>
      </p:sp>
    </p:spTree>
    <p:extLst>
      <p:ext uri="{BB962C8B-B14F-4D97-AF65-F5344CB8AC3E}">
        <p14:creationId xmlns:p14="http://schemas.microsoft.com/office/powerpoint/2010/main" xmlns="" val="3672822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Διάγραμμα ροής: Έγγραφο 10">
            <a:extLst>
              <a:ext uri="{FF2B5EF4-FFF2-40B4-BE49-F238E27FC236}">
                <a16:creationId xmlns:a16="http://schemas.microsoft.com/office/drawing/2014/main" xmlns="" id="{3F689137-2406-401A-8695-49E2DE0BD23E}"/>
              </a:ext>
            </a:extLst>
          </p:cNvPr>
          <p:cNvSpPr/>
          <p:nvPr/>
        </p:nvSpPr>
        <p:spPr>
          <a:xfrm rot="21080203">
            <a:off x="-1123490" y="3596232"/>
            <a:ext cx="8801919" cy="5963914"/>
          </a:xfrm>
          <a:prstGeom prst="flowChartDocument">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8" name="Βέλος: Πεντάγωνο 97">
            <a:extLst>
              <a:ext uri="{FF2B5EF4-FFF2-40B4-BE49-F238E27FC236}">
                <a16:creationId xmlns:a16="http://schemas.microsoft.com/office/drawing/2014/main" xmlns="" id="{94C549CE-7DBB-4867-8AF5-B36687D69C5E}"/>
              </a:ext>
            </a:extLst>
          </p:cNvPr>
          <p:cNvSpPr/>
          <p:nvPr/>
        </p:nvSpPr>
        <p:spPr>
          <a:xfrm rot="20051209">
            <a:off x="-182855" y="1907307"/>
            <a:ext cx="7861919" cy="3076401"/>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Βέλος: Πεντάγωνο 2">
            <a:extLst>
              <a:ext uri="{FF2B5EF4-FFF2-40B4-BE49-F238E27FC236}">
                <a16:creationId xmlns:a16="http://schemas.microsoft.com/office/drawing/2014/main" xmlns="" id="{6119E1AE-9416-4827-8FDE-EC4387709880}"/>
              </a:ext>
            </a:extLst>
          </p:cNvPr>
          <p:cNvSpPr/>
          <p:nvPr/>
        </p:nvSpPr>
        <p:spPr>
          <a:xfrm rot="20051209">
            <a:off x="-122474" y="1754946"/>
            <a:ext cx="7861919" cy="3076401"/>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Διπλός κυματισμός 12">
            <a:extLst>
              <a:ext uri="{FF2B5EF4-FFF2-40B4-BE49-F238E27FC236}">
                <a16:creationId xmlns:a16="http://schemas.microsoft.com/office/drawing/2014/main" xmlns="" id="{406C5C2A-758F-45F5-A778-55923F7F0F12}"/>
              </a:ext>
            </a:extLst>
          </p:cNvPr>
          <p:cNvSpPr/>
          <p:nvPr/>
        </p:nvSpPr>
        <p:spPr>
          <a:xfrm rot="21430878">
            <a:off x="-579479" y="2420400"/>
            <a:ext cx="7615476" cy="4446924"/>
          </a:xfrm>
          <a:prstGeom prst="doubleWave">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TextBox 5"/>
          <p:cNvSpPr txBox="1"/>
          <p:nvPr/>
        </p:nvSpPr>
        <p:spPr>
          <a:xfrm>
            <a:off x="254146" y="670286"/>
            <a:ext cx="5892683" cy="1231106"/>
          </a:xfrm>
          <a:prstGeom prst="rect">
            <a:avLst/>
          </a:prstGeom>
          <a:noFill/>
        </p:spPr>
        <p:txBody>
          <a:bodyPr wrap="square" rtlCol="0" anchor="ctr">
            <a:spAutoFit/>
          </a:bodyPr>
          <a:lstStyle/>
          <a:p>
            <a:r>
              <a:rPr lang="el-GR" sz="2000" b="1" dirty="0">
                <a:solidFill>
                  <a:schemeClr val="accent1">
                    <a:lumMod val="50000"/>
                  </a:schemeClr>
                </a:solidFill>
              </a:rPr>
              <a:t>ΠΡΟΤΕΡΑΙΟΤΗΤΑ ΜΑΣ</a:t>
            </a:r>
          </a:p>
          <a:p>
            <a:r>
              <a:rPr lang="el-GR" sz="3400" b="1" dirty="0">
                <a:solidFill>
                  <a:schemeClr val="accent1">
                    <a:lumMod val="50000"/>
                  </a:schemeClr>
                </a:solidFill>
                <a:latin typeface="PF Agora Sans Pro UltraBlack" panose="02000507000000020003" pitchFamily="2" charset="0"/>
              </a:rPr>
              <a:t>ΤΑ ΜΕΓΑΛΑ ΕΡΓΑ</a:t>
            </a:r>
            <a:endParaRPr lang="en-US" sz="3400" b="1" dirty="0">
              <a:solidFill>
                <a:schemeClr val="accent1">
                  <a:lumMod val="50000"/>
                </a:schemeClr>
              </a:solidFill>
              <a:latin typeface="PF Agora Sans Pro UltraBlack" panose="02000507000000020003" pitchFamily="2" charset="0"/>
            </a:endParaRPr>
          </a:p>
          <a:p>
            <a:endParaRPr lang="el-GR" sz="2000" b="1" dirty="0">
              <a:solidFill>
                <a:schemeClr val="accent1">
                  <a:lumMod val="50000"/>
                </a:schemeClr>
              </a:solidFill>
            </a:endParaRPr>
          </a:p>
        </p:txBody>
      </p:sp>
      <p:sp>
        <p:nvSpPr>
          <p:cNvPr id="14" name="TextBox 13"/>
          <p:cNvSpPr txBox="1"/>
          <p:nvPr/>
        </p:nvSpPr>
        <p:spPr>
          <a:xfrm>
            <a:off x="266816" y="1520984"/>
            <a:ext cx="5132497" cy="523220"/>
          </a:xfrm>
          <a:custGeom>
            <a:avLst/>
            <a:gdLst>
              <a:gd name="connsiteX0" fmla="*/ 0 w 5132497"/>
              <a:gd name="connsiteY0" fmla="*/ 0 h 523220"/>
              <a:gd name="connsiteX1" fmla="*/ 5132497 w 5132497"/>
              <a:gd name="connsiteY1" fmla="*/ 0 h 523220"/>
              <a:gd name="connsiteX2" fmla="*/ 5132497 w 5132497"/>
              <a:gd name="connsiteY2" fmla="*/ 523220 h 523220"/>
              <a:gd name="connsiteX3" fmla="*/ 0 w 5132497"/>
              <a:gd name="connsiteY3" fmla="*/ 523220 h 523220"/>
              <a:gd name="connsiteX4" fmla="*/ 0 w 5132497"/>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497" h="523220" extrusionOk="0">
                <a:moveTo>
                  <a:pt x="0" y="0"/>
                </a:moveTo>
                <a:cubicBezTo>
                  <a:pt x="750647" y="130827"/>
                  <a:pt x="3376888" y="-13921"/>
                  <a:pt x="5132497" y="0"/>
                </a:cubicBezTo>
                <a:cubicBezTo>
                  <a:pt x="5179403" y="206896"/>
                  <a:pt x="5098452" y="387455"/>
                  <a:pt x="5132497" y="523220"/>
                </a:cubicBezTo>
                <a:cubicBezTo>
                  <a:pt x="4616385" y="459282"/>
                  <a:pt x="946967" y="685454"/>
                  <a:pt x="0" y="523220"/>
                </a:cubicBezTo>
                <a:cubicBezTo>
                  <a:pt x="-8293" y="431039"/>
                  <a:pt x="-1187" y="181876"/>
                  <a:pt x="0" y="0"/>
                </a:cubicBezTo>
                <a:close/>
              </a:path>
            </a:pathLst>
          </a:custGeom>
          <a:noFill/>
          <a:ln>
            <a:noFill/>
            <a:extLst>
              <a:ext uri="{C807C97D-BFC1-408E-A445-0C87EB9F89A2}">
                <ask:lineSketchStyleProps xmlns:ask="http://schemas.microsoft.com/office/drawing/2018/sketchyshapes" xmlns="" sd="270116922">
                  <a:prstGeom prst="rect">
                    <a:avLst/>
                  </a:prstGeom>
                  <ask:type>
                    <ask:lineSketchCurved/>
                  </ask:type>
                </ask:lineSketchStyleProps>
              </a:ext>
            </a:extLst>
          </a:ln>
        </p:spPr>
        <p:txBody>
          <a:bodyPr wrap="square" rtlCol="0" anchor="ctr">
            <a:spAutoFit/>
          </a:bodyPr>
          <a:lstStyle/>
          <a:p>
            <a:r>
              <a:rPr lang="el-GR" sz="1400" b="1" dirty="0">
                <a:solidFill>
                  <a:schemeClr val="accent1">
                    <a:lumMod val="50000"/>
                  </a:schemeClr>
                </a:solidFill>
                <a:latin typeface="Century Gothic" panose="020B0502020202020204" pitchFamily="34" charset="0"/>
              </a:rPr>
              <a:t>ΕΡΓΑΖΟΜΑΣΤΕ ΚΑΙ ΚΑΝΟΥΜΕ </a:t>
            </a:r>
            <a:r>
              <a:rPr lang="el-GR" sz="1400" b="1" dirty="0">
                <a:solidFill>
                  <a:srgbClr val="DE2622"/>
                </a:solidFill>
                <a:latin typeface="Century Gothic" panose="020B0502020202020204" pitchFamily="34" charset="0"/>
              </a:rPr>
              <a:t>ΜΕΓΑΛΑ </a:t>
            </a:r>
            <a:r>
              <a:rPr lang="el-GR" sz="1400" b="1">
                <a:solidFill>
                  <a:srgbClr val="DE2622"/>
                </a:solidFill>
                <a:latin typeface="Century Gothic" panose="020B0502020202020204" pitchFamily="34" charset="0"/>
              </a:rPr>
              <a:t>ΒΗΜΑΤΑ </a:t>
            </a:r>
            <a:br>
              <a:rPr lang="el-GR" sz="1400" b="1">
                <a:solidFill>
                  <a:srgbClr val="DE2622"/>
                </a:solidFill>
                <a:latin typeface="Century Gothic" panose="020B0502020202020204" pitchFamily="34" charset="0"/>
              </a:rPr>
            </a:br>
            <a:r>
              <a:rPr lang="el-GR" sz="1400" b="1">
                <a:solidFill>
                  <a:schemeClr val="accent1">
                    <a:lumMod val="50000"/>
                  </a:schemeClr>
                </a:solidFill>
                <a:latin typeface="Century Gothic" panose="020B0502020202020204" pitchFamily="34" charset="0"/>
              </a:rPr>
              <a:t>ΓΙΑ </a:t>
            </a:r>
            <a:r>
              <a:rPr lang="el-GR" sz="1400" b="1" dirty="0">
                <a:solidFill>
                  <a:schemeClr val="accent1">
                    <a:lumMod val="50000"/>
                  </a:schemeClr>
                </a:solidFill>
                <a:latin typeface="Century Gothic" panose="020B0502020202020204" pitchFamily="34" charset="0"/>
              </a:rPr>
              <a:t>ΤΗ ΒΕΛΤΙΩΣΗ ΤΩΝ </a:t>
            </a:r>
            <a:r>
              <a:rPr lang="el-GR" sz="1400" b="1">
                <a:solidFill>
                  <a:schemeClr val="accent1">
                    <a:lumMod val="50000"/>
                  </a:schemeClr>
                </a:solidFill>
                <a:latin typeface="Century Gothic" panose="020B0502020202020204" pitchFamily="34" charset="0"/>
              </a:rPr>
              <a:t>ΥΠΟΔΟΜΩΝ ΜΑΣ</a:t>
            </a:r>
            <a:endParaRPr lang="el-GR" sz="1400" b="1" dirty="0">
              <a:solidFill>
                <a:schemeClr val="accent1">
                  <a:lumMod val="50000"/>
                </a:schemeClr>
              </a:solidFill>
              <a:latin typeface="Century Gothic" panose="020B0502020202020204" pitchFamily="34" charset="0"/>
            </a:endParaRPr>
          </a:p>
        </p:txBody>
      </p:sp>
      <p:pic>
        <p:nvPicPr>
          <p:cNvPr id="43" name="Picture 2">
            <a:extLst>
              <a:ext uri="{FF2B5EF4-FFF2-40B4-BE49-F238E27FC236}">
                <a16:creationId xmlns:a16="http://schemas.microsoft.com/office/drawing/2014/main" xmlns="" id="{0172D816-3EE8-48F4-8DAF-947EB2C745E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p:blipFill>
        <p:spPr bwMode="auto">
          <a:xfrm>
            <a:off x="5556629" y="8846857"/>
            <a:ext cx="1056531" cy="681369"/>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Γραφικό 15">
            <a:extLst>
              <a:ext uri="{FF2B5EF4-FFF2-40B4-BE49-F238E27FC236}">
                <a16:creationId xmlns:a16="http://schemas.microsoft.com/office/drawing/2014/main" xmlns="" id="{A8FFCBFE-27E1-4D96-911B-B7788E768634}"/>
              </a:ext>
            </a:extLst>
          </p:cNvPr>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p:blipFill>
        <p:spPr>
          <a:xfrm>
            <a:off x="-272679" y="2137408"/>
            <a:ext cx="7492193" cy="7768592"/>
          </a:xfrm>
          <a:prstGeom prst="rect">
            <a:avLst/>
          </a:prstGeom>
        </p:spPr>
      </p:pic>
      <p:pic>
        <p:nvPicPr>
          <p:cNvPr id="36" name="Γραφικό 35" descr="Φωτεινός σηματοδότης">
            <a:extLst>
              <a:ext uri="{FF2B5EF4-FFF2-40B4-BE49-F238E27FC236}">
                <a16:creationId xmlns:a16="http://schemas.microsoft.com/office/drawing/2014/main" xmlns="" id="{CDF84252-C226-493D-BD0F-B51A169170CF}"/>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rcRect/>
          <a:stretch/>
        </p:blipFill>
        <p:spPr>
          <a:xfrm>
            <a:off x="286617" y="2622715"/>
            <a:ext cx="458183" cy="458183"/>
          </a:xfrm>
          <a:prstGeom prst="rect">
            <a:avLst/>
          </a:prstGeom>
        </p:spPr>
      </p:pic>
      <p:sp>
        <p:nvSpPr>
          <p:cNvPr id="37" name="Ορθογώνιο 27">
            <a:extLst>
              <a:ext uri="{FF2B5EF4-FFF2-40B4-BE49-F238E27FC236}">
                <a16:creationId xmlns:a16="http://schemas.microsoft.com/office/drawing/2014/main" xmlns="" id="{610F388A-3CF9-49FD-BC89-AC1B4F11D8A8}"/>
              </a:ext>
            </a:extLst>
          </p:cNvPr>
          <p:cNvSpPr/>
          <p:nvPr/>
        </p:nvSpPr>
        <p:spPr>
          <a:xfrm>
            <a:off x="715609" y="2660815"/>
            <a:ext cx="5032851" cy="769441"/>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2200" b="1" dirty="0">
                <a:solidFill>
                  <a:schemeClr val="accent1">
                    <a:lumMod val="50000"/>
                  </a:schemeClr>
                </a:solidFill>
                <a:latin typeface="PF Agora Sans Pro Black" panose="02000500000000020004" pitchFamily="2" charset="0"/>
              </a:rPr>
              <a:t>ΟΔΙΚΟ ΔΙΚΤΥΟ Πατρών – Πύργου </a:t>
            </a:r>
          </a:p>
          <a:p>
            <a:pPr algn="r"/>
            <a:endParaRPr lang="el-GR" sz="2200" b="1" dirty="0">
              <a:solidFill>
                <a:schemeClr val="accent1">
                  <a:lumMod val="50000"/>
                </a:schemeClr>
              </a:solidFill>
              <a:latin typeface="PF Agora Sans Pro Black" panose="02000500000000020004" pitchFamily="2" charset="0"/>
            </a:endParaRPr>
          </a:p>
        </p:txBody>
      </p:sp>
      <p:sp>
        <p:nvSpPr>
          <p:cNvPr id="38" name="Ορθογώνιο 29">
            <a:extLst>
              <a:ext uri="{FF2B5EF4-FFF2-40B4-BE49-F238E27FC236}">
                <a16:creationId xmlns:a16="http://schemas.microsoft.com/office/drawing/2014/main" xmlns="" id="{107077EC-9EC8-488A-88D2-3A0AF63274A4}"/>
              </a:ext>
            </a:extLst>
          </p:cNvPr>
          <p:cNvSpPr/>
          <p:nvPr/>
        </p:nvSpPr>
        <p:spPr>
          <a:xfrm>
            <a:off x="774991" y="3073624"/>
            <a:ext cx="4973469" cy="830997"/>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180000">
              <a:buFont typeface="Wingdings" panose="05000000000000000000" pitchFamily="2" charset="2"/>
              <a:buChar char="§"/>
            </a:pPr>
            <a:r>
              <a:rPr lang="el-GR" sz="1600" dirty="0">
                <a:solidFill>
                  <a:schemeClr val="accent1">
                    <a:lumMod val="50000"/>
                  </a:schemeClr>
                </a:solidFill>
              </a:rPr>
              <a:t>Εξασφαλίσαμε 30 εκ. € για τον υφιστάμενο άξονα</a:t>
            </a:r>
          </a:p>
          <a:p>
            <a:pPr marL="342900" indent="-180000">
              <a:buFont typeface="Wingdings" panose="05000000000000000000" pitchFamily="2" charset="2"/>
              <a:buChar char="§"/>
            </a:pPr>
            <a:r>
              <a:rPr lang="el-GR" sz="1600" dirty="0">
                <a:solidFill>
                  <a:schemeClr val="accent1">
                    <a:lumMod val="50000"/>
                  </a:schemeClr>
                </a:solidFill>
              </a:rPr>
              <a:t>Συνεργαζόμαστε με το Υπουργείο για ένα σύγχρονο και ασφαλή αυτοκινητόδρομο </a:t>
            </a:r>
          </a:p>
        </p:txBody>
      </p:sp>
      <p:sp>
        <p:nvSpPr>
          <p:cNvPr id="39" name="Ορθογώνιο 27">
            <a:extLst>
              <a:ext uri="{FF2B5EF4-FFF2-40B4-BE49-F238E27FC236}">
                <a16:creationId xmlns:a16="http://schemas.microsoft.com/office/drawing/2014/main" xmlns="" id="{C4B8F521-46AB-47DE-B96D-34242AE9D06C}"/>
              </a:ext>
            </a:extLst>
          </p:cNvPr>
          <p:cNvSpPr/>
          <p:nvPr/>
        </p:nvSpPr>
        <p:spPr>
          <a:xfrm>
            <a:off x="1272274" y="5078568"/>
            <a:ext cx="2325440" cy="430887"/>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2200" b="1" dirty="0">
                <a:solidFill>
                  <a:schemeClr val="accent1">
                    <a:lumMod val="50000"/>
                  </a:schemeClr>
                </a:solidFill>
                <a:latin typeface="PF Agora Sans Pro Black" panose="02000500000000020004" pitchFamily="2" charset="0"/>
              </a:rPr>
              <a:t>ΦΥΣΙΚΟ ΑΕΡΙΟ</a:t>
            </a:r>
          </a:p>
        </p:txBody>
      </p:sp>
      <p:sp>
        <p:nvSpPr>
          <p:cNvPr id="40" name="Ορθογώνιο 27">
            <a:extLst>
              <a:ext uri="{FF2B5EF4-FFF2-40B4-BE49-F238E27FC236}">
                <a16:creationId xmlns:a16="http://schemas.microsoft.com/office/drawing/2014/main" xmlns="" id="{07790617-29B1-457B-9DB0-033982B32385}"/>
              </a:ext>
            </a:extLst>
          </p:cNvPr>
          <p:cNvSpPr/>
          <p:nvPr/>
        </p:nvSpPr>
        <p:spPr>
          <a:xfrm>
            <a:off x="735283" y="7330809"/>
            <a:ext cx="4862548" cy="430887"/>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2200" b="1" dirty="0">
                <a:solidFill>
                  <a:schemeClr val="accent1">
                    <a:lumMod val="50000"/>
                  </a:schemeClr>
                </a:solidFill>
                <a:latin typeface="PF Agora Sans Pro Black" panose="02000500000000020004" pitchFamily="2" charset="0"/>
              </a:rPr>
              <a:t>ΙΟΝΙΑ ΟΔΟΣ </a:t>
            </a:r>
            <a:r>
              <a:rPr lang="el-GR" sz="1300" b="1" dirty="0">
                <a:solidFill>
                  <a:schemeClr val="accent1">
                    <a:lumMod val="50000"/>
                  </a:schemeClr>
                </a:solidFill>
                <a:latin typeface="PF Agora Sans Pro Black" panose="02000500000000020004" pitchFamily="2" charset="0"/>
              </a:rPr>
              <a:t>Διασύνδεση με Αγρίνιο</a:t>
            </a:r>
            <a:endParaRPr lang="el-GR" sz="2200" b="1" dirty="0">
              <a:solidFill>
                <a:schemeClr val="accent1">
                  <a:lumMod val="50000"/>
                </a:schemeClr>
              </a:solidFill>
              <a:latin typeface="PF Agora Sans Pro Black" panose="02000500000000020004" pitchFamily="2" charset="0"/>
            </a:endParaRPr>
          </a:p>
        </p:txBody>
      </p:sp>
      <p:sp>
        <p:nvSpPr>
          <p:cNvPr id="41" name="Ορθογώνιο 29">
            <a:extLst>
              <a:ext uri="{FF2B5EF4-FFF2-40B4-BE49-F238E27FC236}">
                <a16:creationId xmlns:a16="http://schemas.microsoft.com/office/drawing/2014/main" xmlns="" id="{ADE47C09-99E4-4D92-B27F-B29DD1056B44}"/>
              </a:ext>
            </a:extLst>
          </p:cNvPr>
          <p:cNvSpPr/>
          <p:nvPr/>
        </p:nvSpPr>
        <p:spPr>
          <a:xfrm>
            <a:off x="950179" y="5469747"/>
            <a:ext cx="5476021" cy="1415772"/>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180000">
              <a:buFont typeface="Wingdings" panose="05000000000000000000" pitchFamily="2" charset="2"/>
              <a:buChar char="§"/>
            </a:pPr>
            <a:r>
              <a:rPr lang="el-GR" sz="1400" dirty="0">
                <a:solidFill>
                  <a:schemeClr val="accent1">
                    <a:lumMod val="50000"/>
                  </a:schemeClr>
                </a:solidFill>
              </a:rPr>
              <a:t>Διπλασιάσαμε τους οικιακούς χρήστες σε 9.178</a:t>
            </a:r>
          </a:p>
          <a:p>
            <a:pPr marL="342900" indent="-180000">
              <a:buFont typeface="Wingdings" panose="05000000000000000000" pitchFamily="2" charset="2"/>
              <a:buChar char="§"/>
            </a:pPr>
            <a:r>
              <a:rPr lang="el-GR" sz="1400" dirty="0">
                <a:solidFill>
                  <a:schemeClr val="accent1">
                    <a:lumMod val="50000"/>
                  </a:schemeClr>
                </a:solidFill>
              </a:rPr>
              <a:t>Εντάξαμε το έργο στο 5ετές σχέδιο της ΔΕΣΦΑ και της ΡΑΕ με εξασφαλισμένη χρηματοδότηση για πρώτη φορά</a:t>
            </a:r>
          </a:p>
          <a:p>
            <a:pPr marL="342900" indent="-180000">
              <a:buFont typeface="Wingdings" panose="05000000000000000000" pitchFamily="2" charset="2"/>
              <a:buChar char="§"/>
            </a:pPr>
            <a:r>
              <a:rPr lang="el-GR" sz="1400" dirty="0">
                <a:solidFill>
                  <a:schemeClr val="accent1">
                    <a:lumMod val="50000"/>
                  </a:schemeClr>
                </a:solidFill>
              </a:rPr>
              <a:t>Επόμενη φάση: Αναζήτηση και </a:t>
            </a:r>
            <a:r>
              <a:rPr lang="el-GR" sz="1400" dirty="0" err="1">
                <a:solidFill>
                  <a:schemeClr val="accent1">
                    <a:lumMod val="50000"/>
                  </a:schemeClr>
                </a:solidFill>
              </a:rPr>
              <a:t>αδειοδότηση</a:t>
            </a:r>
            <a:r>
              <a:rPr lang="el-GR" sz="1400" dirty="0">
                <a:solidFill>
                  <a:schemeClr val="accent1">
                    <a:lumMod val="50000"/>
                  </a:schemeClr>
                </a:solidFill>
              </a:rPr>
              <a:t> εκτάσεων </a:t>
            </a:r>
            <a:br>
              <a:rPr lang="el-GR" sz="1400" dirty="0">
                <a:solidFill>
                  <a:schemeClr val="accent1">
                    <a:lumMod val="50000"/>
                  </a:schemeClr>
                </a:solidFill>
              </a:rPr>
            </a:br>
            <a:r>
              <a:rPr lang="el-GR" sz="1400" dirty="0">
                <a:solidFill>
                  <a:schemeClr val="accent1">
                    <a:lumMod val="50000"/>
                  </a:schemeClr>
                </a:solidFill>
              </a:rPr>
              <a:t>για εγκαταστάσεις αποθήκευσης LNG </a:t>
            </a:r>
          </a:p>
          <a:p>
            <a:pPr marL="342900" indent="-180000">
              <a:buFont typeface="Wingdings" panose="05000000000000000000" pitchFamily="2" charset="2"/>
              <a:buChar char="§"/>
            </a:pPr>
            <a:endParaRPr lang="el-GR" sz="1600" dirty="0">
              <a:solidFill>
                <a:schemeClr val="accent1">
                  <a:lumMod val="50000"/>
                </a:schemeClr>
              </a:solidFill>
            </a:endParaRPr>
          </a:p>
        </p:txBody>
      </p:sp>
      <p:sp>
        <p:nvSpPr>
          <p:cNvPr id="42" name="Ορθογώνιο 29">
            <a:extLst>
              <a:ext uri="{FF2B5EF4-FFF2-40B4-BE49-F238E27FC236}">
                <a16:creationId xmlns:a16="http://schemas.microsoft.com/office/drawing/2014/main" xmlns="" id="{3C104BC4-0636-48A5-B743-023AE3EC15E5}"/>
              </a:ext>
            </a:extLst>
          </p:cNvPr>
          <p:cNvSpPr/>
          <p:nvPr/>
        </p:nvSpPr>
        <p:spPr>
          <a:xfrm>
            <a:off x="469900" y="7624463"/>
            <a:ext cx="5254931" cy="1384995"/>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180000">
              <a:buFont typeface="Wingdings" panose="05000000000000000000" pitchFamily="2" charset="2"/>
              <a:buChar char="§"/>
            </a:pPr>
            <a:r>
              <a:rPr lang="el-GR" sz="1400" dirty="0">
                <a:solidFill>
                  <a:schemeClr val="accent1">
                    <a:lumMod val="50000"/>
                  </a:schemeClr>
                </a:solidFill>
              </a:rPr>
              <a:t>Συμβάλλαμε και προωθούμε την ανάθεση μελετών για την κάθετη σύνδεσή του Αγρινίου με την Ιόνια Οδό</a:t>
            </a:r>
            <a:endParaRPr lang="en-US" sz="1400" dirty="0">
              <a:solidFill>
                <a:schemeClr val="accent1">
                  <a:lumMod val="50000"/>
                </a:schemeClr>
              </a:solidFill>
            </a:endParaRPr>
          </a:p>
          <a:p>
            <a:pPr marL="342900" indent="-180000">
              <a:buFont typeface="Wingdings" panose="05000000000000000000" pitchFamily="2" charset="2"/>
              <a:buChar char="§"/>
            </a:pPr>
            <a:r>
              <a:rPr lang="el-GR" sz="1400" dirty="0">
                <a:solidFill>
                  <a:schemeClr val="accent1">
                    <a:lumMod val="50000"/>
                  </a:schemeClr>
                </a:solidFill>
              </a:rPr>
              <a:t>Προετοιμασία και ωρίμανση βελτίωσης </a:t>
            </a:r>
            <a:br>
              <a:rPr lang="el-GR" sz="1400" dirty="0">
                <a:solidFill>
                  <a:schemeClr val="accent1">
                    <a:lumMod val="50000"/>
                  </a:schemeClr>
                </a:solidFill>
              </a:rPr>
            </a:br>
            <a:r>
              <a:rPr lang="el-GR" sz="1400" dirty="0">
                <a:solidFill>
                  <a:schemeClr val="accent1">
                    <a:lumMod val="50000"/>
                  </a:schemeClr>
                </a:solidFill>
              </a:rPr>
              <a:t>της Νότιας εισόδου του Αγρινίου </a:t>
            </a:r>
          </a:p>
          <a:p>
            <a:pPr marL="342900" indent="-180000">
              <a:buFont typeface="Wingdings" panose="05000000000000000000" pitchFamily="2" charset="2"/>
              <a:buChar char="§"/>
            </a:pPr>
            <a:r>
              <a:rPr lang="el-GR" sz="1400" dirty="0">
                <a:solidFill>
                  <a:schemeClr val="accent1">
                    <a:lumMod val="50000"/>
                  </a:schemeClr>
                </a:solidFill>
              </a:rPr>
              <a:t>Διεκδικούμε από το Υπουργείο το έργο </a:t>
            </a:r>
            <a:r>
              <a:rPr lang="el-GR" sz="1400" dirty="0" err="1">
                <a:solidFill>
                  <a:schemeClr val="accent1">
                    <a:lumMod val="50000"/>
                  </a:schemeClr>
                </a:solidFill>
              </a:rPr>
              <a:t>Πλατυγυάλι</a:t>
            </a:r>
            <a:r>
              <a:rPr lang="el-GR" sz="1400" dirty="0">
                <a:solidFill>
                  <a:schemeClr val="accent1">
                    <a:lumMod val="50000"/>
                  </a:schemeClr>
                </a:solidFill>
              </a:rPr>
              <a:t> – Ιόνια - Αγρίνιο – Καρπενήσι – Λαμία </a:t>
            </a:r>
          </a:p>
        </p:txBody>
      </p:sp>
      <p:pic>
        <p:nvPicPr>
          <p:cNvPr id="18" name="Γραφικό 17" descr="Φωτιά">
            <a:extLst>
              <a:ext uri="{FF2B5EF4-FFF2-40B4-BE49-F238E27FC236}">
                <a16:creationId xmlns:a16="http://schemas.microsoft.com/office/drawing/2014/main" xmlns="" id="{8402F4FC-CC8B-42EE-BF0F-47EC34ACD932}"/>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rcRect/>
          <a:stretch/>
        </p:blipFill>
        <p:spPr>
          <a:xfrm>
            <a:off x="950179" y="5015935"/>
            <a:ext cx="429932" cy="429932"/>
          </a:xfrm>
          <a:prstGeom prst="rect">
            <a:avLst/>
          </a:prstGeom>
        </p:spPr>
      </p:pic>
      <p:pic>
        <p:nvPicPr>
          <p:cNvPr id="20" name="Γραφικό 19" descr="Πινακίδα προσανατολισμού">
            <a:extLst>
              <a:ext uri="{FF2B5EF4-FFF2-40B4-BE49-F238E27FC236}">
                <a16:creationId xmlns:a16="http://schemas.microsoft.com/office/drawing/2014/main" xmlns="" id="{474E6189-2281-4A70-BB58-26A2D5BC246D}"/>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rcRect/>
          <a:stretch/>
        </p:blipFill>
        <p:spPr>
          <a:xfrm>
            <a:off x="317721" y="7308195"/>
            <a:ext cx="430887" cy="430887"/>
          </a:xfrm>
          <a:prstGeom prst="rect">
            <a:avLst/>
          </a:prstGeom>
        </p:spPr>
      </p:pic>
      <p:sp>
        <p:nvSpPr>
          <p:cNvPr id="22" name="Στρογγύλεμα διαγώνιας γωνίας του ορθογωνίου 7">
            <a:extLst>
              <a:ext uri="{FF2B5EF4-FFF2-40B4-BE49-F238E27FC236}">
                <a16:creationId xmlns:a16="http://schemas.microsoft.com/office/drawing/2014/main" xmlns="" id="{DDC34AEB-DD12-48E2-972C-95E50D3143DD}"/>
              </a:ext>
            </a:extLst>
          </p:cNvPr>
          <p:cNvSpPr/>
          <p:nvPr/>
        </p:nvSpPr>
        <p:spPr>
          <a:xfrm>
            <a:off x="4863482" y="450804"/>
            <a:ext cx="1866904" cy="614330"/>
          </a:xfrm>
          <a:prstGeom prst="round2DiagRect">
            <a:avLst>
              <a:gd name="adj1" fmla="val 25857"/>
              <a:gd name="adj2" fmla="val 0"/>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latin typeface="Century Gothic" panose="020B0502020202020204" pitchFamily="34" charset="0"/>
            </a:endParaRPr>
          </a:p>
        </p:txBody>
      </p:sp>
      <p:sp>
        <p:nvSpPr>
          <p:cNvPr id="23" name="Στρογγύλεμα διαγώνιας γωνίας του ορθογωνίου 7">
            <a:extLst>
              <a:ext uri="{FF2B5EF4-FFF2-40B4-BE49-F238E27FC236}">
                <a16:creationId xmlns:a16="http://schemas.microsoft.com/office/drawing/2014/main" xmlns="" id="{FA0BA125-50C0-4D40-8813-592BA4B32704}"/>
              </a:ext>
            </a:extLst>
          </p:cNvPr>
          <p:cNvSpPr/>
          <p:nvPr/>
        </p:nvSpPr>
        <p:spPr>
          <a:xfrm>
            <a:off x="4197503" y="451491"/>
            <a:ext cx="923925" cy="613591"/>
          </a:xfrm>
          <a:prstGeom prst="round2DiagRect">
            <a:avLst>
              <a:gd name="adj1" fmla="val 25857"/>
              <a:gd name="adj2" fmla="val 0"/>
            </a:avLst>
          </a:prstGeom>
          <a:solidFill>
            <a:srgbClr val="DE2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entury Gothic" panose="020B0502020202020204" pitchFamily="34" charset="0"/>
              </a:rPr>
              <a:t>1,8</a:t>
            </a:r>
            <a:r>
              <a:rPr lang="el-GR" sz="2400" b="1" dirty="0">
                <a:solidFill>
                  <a:schemeClr val="bg1"/>
                </a:solidFill>
                <a:latin typeface="Century Gothic" panose="020B0502020202020204" pitchFamily="34" charset="0"/>
              </a:rPr>
              <a:t>€</a:t>
            </a:r>
          </a:p>
        </p:txBody>
      </p:sp>
      <p:sp>
        <p:nvSpPr>
          <p:cNvPr id="24" name="TextBox 23">
            <a:extLst>
              <a:ext uri="{FF2B5EF4-FFF2-40B4-BE49-F238E27FC236}">
                <a16:creationId xmlns:a16="http://schemas.microsoft.com/office/drawing/2014/main" xmlns="" id="{4ECE3628-5241-4789-BF1E-D914601A6A90}"/>
              </a:ext>
            </a:extLst>
          </p:cNvPr>
          <p:cNvSpPr txBox="1"/>
          <p:nvPr/>
        </p:nvSpPr>
        <p:spPr>
          <a:xfrm>
            <a:off x="5094454" y="438272"/>
            <a:ext cx="1866904" cy="600164"/>
          </a:xfrm>
          <a:prstGeom prst="rect">
            <a:avLst/>
          </a:prstGeom>
          <a:noFill/>
        </p:spPr>
        <p:txBody>
          <a:bodyPr wrap="square" rtlCol="0">
            <a:spAutoFit/>
          </a:bodyPr>
          <a:lstStyle/>
          <a:p>
            <a:r>
              <a:rPr lang="el-GR" sz="1100" b="1" dirty="0">
                <a:solidFill>
                  <a:schemeClr val="bg1"/>
                </a:solidFill>
              </a:rPr>
              <a:t>εισόδημα που κερδίζουμε για κάθε 1 ευρώ </a:t>
            </a:r>
            <a:endParaRPr lang="en-US" sz="1100" b="1" dirty="0">
              <a:solidFill>
                <a:schemeClr val="bg1"/>
              </a:solidFill>
            </a:endParaRPr>
          </a:p>
          <a:p>
            <a:r>
              <a:rPr lang="el-GR" sz="1100" b="1" dirty="0">
                <a:solidFill>
                  <a:schemeClr val="bg1"/>
                </a:solidFill>
              </a:rPr>
              <a:t>που επενδύουμε</a:t>
            </a:r>
            <a:endParaRPr lang="en-US" sz="1100" b="1" dirty="0">
              <a:solidFill>
                <a:schemeClr val="bg1"/>
              </a:solidFill>
            </a:endParaRPr>
          </a:p>
        </p:txBody>
      </p:sp>
    </p:spTree>
    <p:extLst>
      <p:ext uri="{BB962C8B-B14F-4D97-AF65-F5344CB8AC3E}">
        <p14:creationId xmlns:p14="http://schemas.microsoft.com/office/powerpoint/2010/main" xmlns="" val="2487211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Βέλος: Πεντάγωνο 2">
            <a:extLst>
              <a:ext uri="{FF2B5EF4-FFF2-40B4-BE49-F238E27FC236}">
                <a16:creationId xmlns="" xmlns:a16="http://schemas.microsoft.com/office/drawing/2014/main" id="{6119E1AE-9416-4827-8FDE-EC4387709880}"/>
              </a:ext>
            </a:extLst>
          </p:cNvPr>
          <p:cNvSpPr/>
          <p:nvPr/>
        </p:nvSpPr>
        <p:spPr>
          <a:xfrm rot="20051209">
            <a:off x="-122474" y="1754946"/>
            <a:ext cx="7861919" cy="3076401"/>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Διάγραμμα ροής: Έγγραφο 10">
            <a:extLst>
              <a:ext uri="{FF2B5EF4-FFF2-40B4-BE49-F238E27FC236}">
                <a16:creationId xmlns="" xmlns:a16="http://schemas.microsoft.com/office/drawing/2014/main" id="{3F689137-2406-401A-8695-49E2DE0BD23E}"/>
              </a:ext>
            </a:extLst>
          </p:cNvPr>
          <p:cNvSpPr/>
          <p:nvPr/>
        </p:nvSpPr>
        <p:spPr>
          <a:xfrm rot="21080203">
            <a:off x="-1016930" y="4243975"/>
            <a:ext cx="8801919" cy="5963914"/>
          </a:xfrm>
          <a:prstGeom prst="flowChartDocument">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8" name="Βέλος: Πεντάγωνο 97">
            <a:extLst>
              <a:ext uri="{FF2B5EF4-FFF2-40B4-BE49-F238E27FC236}">
                <a16:creationId xmlns="" xmlns:a16="http://schemas.microsoft.com/office/drawing/2014/main" id="{94C549CE-7DBB-4867-8AF5-B36687D69C5E}"/>
              </a:ext>
            </a:extLst>
          </p:cNvPr>
          <p:cNvSpPr/>
          <p:nvPr/>
        </p:nvSpPr>
        <p:spPr>
          <a:xfrm rot="20051209">
            <a:off x="-182855" y="1907307"/>
            <a:ext cx="7861919" cy="3076401"/>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Διπλός κυματισμός 12">
            <a:extLst>
              <a:ext uri="{FF2B5EF4-FFF2-40B4-BE49-F238E27FC236}">
                <a16:creationId xmlns="" xmlns:a16="http://schemas.microsoft.com/office/drawing/2014/main" id="{406C5C2A-758F-45F5-A778-55923F7F0F12}"/>
              </a:ext>
            </a:extLst>
          </p:cNvPr>
          <p:cNvSpPr/>
          <p:nvPr/>
        </p:nvSpPr>
        <p:spPr>
          <a:xfrm rot="21430878">
            <a:off x="-995688" y="2280216"/>
            <a:ext cx="8116344" cy="4655881"/>
          </a:xfrm>
          <a:prstGeom prst="doubleWave">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5" name="TextBox 44">
            <a:extLst>
              <a:ext uri="{FF2B5EF4-FFF2-40B4-BE49-F238E27FC236}">
                <a16:creationId xmlns="" xmlns:a16="http://schemas.microsoft.com/office/drawing/2014/main" id="{7AA0D0DE-E29D-471C-9A47-1DCDC02B0E18}"/>
              </a:ext>
            </a:extLst>
          </p:cNvPr>
          <p:cNvSpPr txBox="1"/>
          <p:nvPr/>
        </p:nvSpPr>
        <p:spPr>
          <a:xfrm>
            <a:off x="266817" y="188412"/>
            <a:ext cx="3820720" cy="1231106"/>
          </a:xfrm>
          <a:prstGeom prst="rect">
            <a:avLst/>
          </a:prstGeom>
          <a:noFill/>
        </p:spPr>
        <p:txBody>
          <a:bodyPr wrap="square" rtlCol="0" anchor="ctr">
            <a:spAutoFit/>
          </a:bodyPr>
          <a:lstStyle/>
          <a:p>
            <a:r>
              <a:rPr lang="el-GR" sz="3400" b="1" dirty="0">
                <a:solidFill>
                  <a:schemeClr val="accent1">
                    <a:lumMod val="50000"/>
                  </a:schemeClr>
                </a:solidFill>
                <a:latin typeface="PF Agora Sans Pro UltraBlack" panose="02000507000000020003" pitchFamily="2" charset="0"/>
              </a:rPr>
              <a:t>ΣΤΟΧΟΣ</a:t>
            </a:r>
            <a:endParaRPr lang="en-US" sz="2800" b="1" dirty="0">
              <a:solidFill>
                <a:schemeClr val="accent1">
                  <a:lumMod val="50000"/>
                </a:schemeClr>
              </a:solidFill>
              <a:latin typeface="PF Agora Sans Pro UltraBlack" panose="02000507000000020003" pitchFamily="2" charset="0"/>
            </a:endParaRPr>
          </a:p>
          <a:p>
            <a:r>
              <a:rPr lang="el-GR" sz="2000" b="1" dirty="0">
                <a:solidFill>
                  <a:schemeClr val="accent1">
                    <a:lumMod val="50000"/>
                  </a:schemeClr>
                </a:solidFill>
              </a:rPr>
              <a:t>Η ΒΕΛΤΙΩΣΗ ΤΗΣ ΚΑΘΗΜΕΡΙΝΟΤΗΤΑΣ</a:t>
            </a:r>
          </a:p>
        </p:txBody>
      </p:sp>
      <p:sp>
        <p:nvSpPr>
          <p:cNvPr id="54" name="Στρογγύλεμα διαγώνιας γωνίας του ορθογωνίου 31">
            <a:extLst>
              <a:ext uri="{FF2B5EF4-FFF2-40B4-BE49-F238E27FC236}">
                <a16:creationId xmlns="" xmlns:a16="http://schemas.microsoft.com/office/drawing/2014/main" id="{CFC9536A-BE42-41DB-A407-3204F1ED8A1D}"/>
              </a:ext>
            </a:extLst>
          </p:cNvPr>
          <p:cNvSpPr/>
          <p:nvPr/>
        </p:nvSpPr>
        <p:spPr>
          <a:xfrm flipH="1" flipV="1">
            <a:off x="97193" y="3209478"/>
            <a:ext cx="3012973" cy="6192815"/>
          </a:xfrm>
          <a:prstGeom prst="round2DiagRect">
            <a:avLst>
              <a:gd name="adj1" fmla="val 25857"/>
              <a:gd name="adj2" fmla="val 0"/>
            </a:avLst>
          </a:prstGeom>
          <a:solidFill>
            <a:srgbClr val="E3ECF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6" name="Στρογγύλεμα διαγώνιας γωνίας του ορθογωνίου 31">
            <a:extLst>
              <a:ext uri="{FF2B5EF4-FFF2-40B4-BE49-F238E27FC236}">
                <a16:creationId xmlns="" xmlns:a16="http://schemas.microsoft.com/office/drawing/2014/main" id="{81371C18-C04F-4ACE-8DEF-A941C607C08D}"/>
              </a:ext>
            </a:extLst>
          </p:cNvPr>
          <p:cNvSpPr/>
          <p:nvPr/>
        </p:nvSpPr>
        <p:spPr>
          <a:xfrm flipH="1" flipV="1">
            <a:off x="3309963" y="3209478"/>
            <a:ext cx="3012973" cy="6192815"/>
          </a:xfrm>
          <a:prstGeom prst="round2DiagRect">
            <a:avLst>
              <a:gd name="adj1" fmla="val 25857"/>
              <a:gd name="adj2" fmla="val 0"/>
            </a:avLst>
          </a:prstGeom>
          <a:solidFill>
            <a:srgbClr val="E3ECF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 name="Ομάδα 8">
            <a:extLst>
              <a:ext uri="{FF2B5EF4-FFF2-40B4-BE49-F238E27FC236}">
                <a16:creationId xmlns="" xmlns:a16="http://schemas.microsoft.com/office/drawing/2014/main" id="{723E4B2F-C138-4044-824B-BFAD2403CA81}"/>
              </a:ext>
            </a:extLst>
          </p:cNvPr>
          <p:cNvGrpSpPr/>
          <p:nvPr/>
        </p:nvGrpSpPr>
        <p:grpSpPr>
          <a:xfrm>
            <a:off x="-106880" y="1335053"/>
            <a:ext cx="7071759" cy="1978222"/>
            <a:chOff x="-130288" y="1956565"/>
            <a:chExt cx="7071759" cy="1978222"/>
          </a:xfrm>
        </p:grpSpPr>
        <p:pic>
          <p:nvPicPr>
            <p:cNvPr id="8" name="Γραφικό 7">
              <a:extLst>
                <a:ext uri="{FF2B5EF4-FFF2-40B4-BE49-F238E27FC236}">
                  <a16:creationId xmlns="" xmlns:a16="http://schemas.microsoft.com/office/drawing/2014/main" id="{977AEDF0-5C2B-4A04-8171-32C1CDEC727E}"/>
                </a:ext>
              </a:extLst>
            </p:cNvPr>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130288" y="1956565"/>
              <a:ext cx="6988288" cy="1978222"/>
            </a:xfrm>
            <a:prstGeom prst="rect">
              <a:avLst/>
            </a:prstGeom>
          </p:spPr>
        </p:pic>
        <p:sp>
          <p:nvSpPr>
            <p:cNvPr id="50" name="TextBox 49">
              <a:extLst>
                <a:ext uri="{FF2B5EF4-FFF2-40B4-BE49-F238E27FC236}">
                  <a16:creationId xmlns="" xmlns:a16="http://schemas.microsoft.com/office/drawing/2014/main" id="{B75E2724-43AA-4215-9D7D-07BF30C5C4C4}"/>
                </a:ext>
              </a:extLst>
            </p:cNvPr>
            <p:cNvSpPr txBox="1"/>
            <p:nvPr/>
          </p:nvSpPr>
          <p:spPr>
            <a:xfrm>
              <a:off x="645721" y="2551339"/>
              <a:ext cx="2585169" cy="830997"/>
            </a:xfrm>
            <a:prstGeom prst="rect">
              <a:avLst/>
            </a:prstGeom>
            <a:noFill/>
          </p:spPr>
          <p:txBody>
            <a:bodyPr wrap="square" rtlCol="0">
              <a:spAutoFit/>
            </a:bodyPr>
            <a:lstStyle/>
            <a:p>
              <a:r>
                <a:rPr lang="el-GR" sz="1600" b="1" dirty="0">
                  <a:solidFill>
                    <a:schemeClr val="accent1">
                      <a:lumMod val="50000"/>
                    </a:schemeClr>
                  </a:solidFill>
                </a:rPr>
                <a:t>35</a:t>
              </a:r>
              <a:r>
                <a:rPr lang="el-GR" sz="1600" dirty="0">
                  <a:solidFill>
                    <a:schemeClr val="accent1">
                      <a:lumMod val="50000"/>
                    </a:schemeClr>
                  </a:solidFill>
                </a:rPr>
                <a:t> έργα</a:t>
              </a:r>
            </a:p>
            <a:p>
              <a:r>
                <a:rPr lang="el-GR" sz="1600" b="1" dirty="0">
                  <a:solidFill>
                    <a:schemeClr val="accent1">
                      <a:lumMod val="50000"/>
                    </a:schemeClr>
                  </a:solidFill>
                </a:rPr>
                <a:t>48,88</a:t>
              </a:r>
              <a:r>
                <a:rPr lang="el-GR" sz="1600" dirty="0">
                  <a:solidFill>
                    <a:schemeClr val="accent1">
                      <a:lumMod val="50000"/>
                    </a:schemeClr>
                  </a:solidFill>
                </a:rPr>
                <a:t> εκ. € προϋπολογισμός</a:t>
              </a:r>
            </a:p>
            <a:p>
              <a:r>
                <a:rPr lang="el-GR" sz="1600" b="1" dirty="0">
                  <a:solidFill>
                    <a:schemeClr val="accent1">
                      <a:lumMod val="50000"/>
                    </a:schemeClr>
                  </a:solidFill>
                </a:rPr>
                <a:t>24,65</a:t>
              </a:r>
              <a:r>
                <a:rPr lang="el-GR" sz="1600" dirty="0">
                  <a:solidFill>
                    <a:schemeClr val="accent1">
                      <a:lumMod val="50000"/>
                    </a:schemeClr>
                  </a:solidFill>
                </a:rPr>
                <a:t> εκ. € πληρωμές</a:t>
              </a:r>
              <a:endParaRPr lang="en-US" sz="1600" dirty="0">
                <a:solidFill>
                  <a:schemeClr val="accent1">
                    <a:lumMod val="50000"/>
                  </a:schemeClr>
                </a:solidFill>
              </a:endParaRPr>
            </a:p>
          </p:txBody>
        </p:sp>
        <p:sp>
          <p:nvSpPr>
            <p:cNvPr id="51" name="TextBox 50">
              <a:extLst>
                <a:ext uri="{FF2B5EF4-FFF2-40B4-BE49-F238E27FC236}">
                  <a16:creationId xmlns="" xmlns:a16="http://schemas.microsoft.com/office/drawing/2014/main" id="{324252EE-69A2-4BB8-B885-64C5BC805724}"/>
                </a:ext>
              </a:extLst>
            </p:cNvPr>
            <p:cNvSpPr txBox="1"/>
            <p:nvPr/>
          </p:nvSpPr>
          <p:spPr>
            <a:xfrm>
              <a:off x="3732522" y="2560678"/>
              <a:ext cx="3208949" cy="830997"/>
            </a:xfrm>
            <a:prstGeom prst="rect">
              <a:avLst/>
            </a:prstGeom>
            <a:noFill/>
          </p:spPr>
          <p:txBody>
            <a:bodyPr wrap="square" rtlCol="0">
              <a:spAutoFit/>
            </a:bodyPr>
            <a:lstStyle/>
            <a:p>
              <a:r>
                <a:rPr lang="el-GR" sz="1600" b="1" dirty="0">
                  <a:solidFill>
                    <a:schemeClr val="accent1">
                      <a:lumMod val="50000"/>
                    </a:schemeClr>
                  </a:solidFill>
                </a:rPr>
                <a:t>106</a:t>
              </a:r>
              <a:r>
                <a:rPr lang="el-GR" sz="1600" dirty="0">
                  <a:solidFill>
                    <a:schemeClr val="accent1">
                      <a:lumMod val="50000"/>
                    </a:schemeClr>
                  </a:solidFill>
                </a:rPr>
                <a:t> έργα</a:t>
              </a:r>
            </a:p>
            <a:p>
              <a:r>
                <a:rPr lang="el-GR" sz="1600" b="1" dirty="0">
                  <a:solidFill>
                    <a:schemeClr val="accent1">
                      <a:lumMod val="50000"/>
                    </a:schemeClr>
                  </a:solidFill>
                </a:rPr>
                <a:t>270,66</a:t>
              </a:r>
              <a:r>
                <a:rPr lang="el-GR" sz="1600" dirty="0">
                  <a:solidFill>
                    <a:schemeClr val="accent1">
                      <a:lumMod val="50000"/>
                    </a:schemeClr>
                  </a:solidFill>
                </a:rPr>
                <a:t> εκ. € προϋπολογισμός</a:t>
              </a:r>
            </a:p>
            <a:p>
              <a:r>
                <a:rPr lang="el-GR" sz="1600" b="1" dirty="0">
                  <a:solidFill>
                    <a:schemeClr val="accent1">
                      <a:lumMod val="50000"/>
                    </a:schemeClr>
                  </a:solidFill>
                </a:rPr>
                <a:t>59,01</a:t>
              </a:r>
              <a:r>
                <a:rPr lang="el-GR" sz="1600" dirty="0">
                  <a:solidFill>
                    <a:schemeClr val="accent1">
                      <a:lumMod val="50000"/>
                    </a:schemeClr>
                  </a:solidFill>
                </a:rPr>
                <a:t> εκ. € πληρωμές</a:t>
              </a:r>
              <a:endParaRPr lang="en-US" sz="1600" dirty="0">
                <a:solidFill>
                  <a:schemeClr val="accent1">
                    <a:lumMod val="50000"/>
                  </a:schemeClr>
                </a:solidFill>
              </a:endParaRPr>
            </a:p>
          </p:txBody>
        </p:sp>
        <p:sp>
          <p:nvSpPr>
            <p:cNvPr id="52" name="TextBox 51">
              <a:extLst>
                <a:ext uri="{FF2B5EF4-FFF2-40B4-BE49-F238E27FC236}">
                  <a16:creationId xmlns="" xmlns:a16="http://schemas.microsoft.com/office/drawing/2014/main" id="{E2A16AA6-C7BF-4FD5-90C5-28A469CC488F}"/>
                </a:ext>
              </a:extLst>
            </p:cNvPr>
            <p:cNvSpPr txBox="1"/>
            <p:nvPr/>
          </p:nvSpPr>
          <p:spPr>
            <a:xfrm>
              <a:off x="158918" y="2110153"/>
              <a:ext cx="1658753" cy="615553"/>
            </a:xfrm>
            <a:prstGeom prst="rect">
              <a:avLst/>
            </a:prstGeom>
            <a:noFill/>
          </p:spPr>
          <p:txBody>
            <a:bodyPr wrap="square" rtlCol="0">
              <a:spAutoFit/>
            </a:bodyPr>
            <a:lstStyle/>
            <a:p>
              <a:r>
                <a:rPr lang="el-GR" sz="3400" b="1" dirty="0">
                  <a:solidFill>
                    <a:schemeClr val="accent1">
                      <a:lumMod val="50000"/>
                    </a:schemeClr>
                  </a:solidFill>
                </a:rPr>
                <a:t>2015</a:t>
              </a:r>
              <a:endParaRPr lang="en-US" sz="3400" b="1" dirty="0">
                <a:solidFill>
                  <a:schemeClr val="accent1">
                    <a:lumMod val="50000"/>
                  </a:schemeClr>
                </a:solidFill>
              </a:endParaRPr>
            </a:p>
          </p:txBody>
        </p:sp>
        <p:sp>
          <p:nvSpPr>
            <p:cNvPr id="53" name="TextBox 52">
              <a:extLst>
                <a:ext uri="{FF2B5EF4-FFF2-40B4-BE49-F238E27FC236}">
                  <a16:creationId xmlns="" xmlns:a16="http://schemas.microsoft.com/office/drawing/2014/main" id="{3E82C15D-67F0-4140-8033-B545EBD3DE99}"/>
                </a:ext>
              </a:extLst>
            </p:cNvPr>
            <p:cNvSpPr txBox="1"/>
            <p:nvPr/>
          </p:nvSpPr>
          <p:spPr>
            <a:xfrm>
              <a:off x="3374100" y="2110153"/>
              <a:ext cx="1337599" cy="630942"/>
            </a:xfrm>
            <a:prstGeom prst="rect">
              <a:avLst/>
            </a:prstGeom>
            <a:noFill/>
          </p:spPr>
          <p:txBody>
            <a:bodyPr wrap="square" rtlCol="0">
              <a:spAutoFit/>
            </a:bodyPr>
            <a:lstStyle/>
            <a:p>
              <a:r>
                <a:rPr lang="el-GR" sz="3500" b="1" dirty="0">
                  <a:solidFill>
                    <a:schemeClr val="accent1">
                      <a:lumMod val="50000"/>
                    </a:schemeClr>
                  </a:solidFill>
                </a:rPr>
                <a:t>2020</a:t>
              </a:r>
              <a:endParaRPr lang="en-US" sz="3500" b="1" dirty="0">
                <a:solidFill>
                  <a:schemeClr val="accent1">
                    <a:lumMod val="50000"/>
                  </a:schemeClr>
                </a:solidFill>
              </a:endParaRPr>
            </a:p>
          </p:txBody>
        </p:sp>
      </p:grpSp>
      <p:sp>
        <p:nvSpPr>
          <p:cNvPr id="103" name="Οβάλ 102">
            <a:extLst>
              <a:ext uri="{FF2B5EF4-FFF2-40B4-BE49-F238E27FC236}">
                <a16:creationId xmlns="" xmlns:a16="http://schemas.microsoft.com/office/drawing/2014/main" id="{0BC7DDF2-4971-4EA4-B30F-7013B9864441}"/>
              </a:ext>
            </a:extLst>
          </p:cNvPr>
          <p:cNvSpPr/>
          <p:nvPr/>
        </p:nvSpPr>
        <p:spPr>
          <a:xfrm>
            <a:off x="182326" y="3425019"/>
            <a:ext cx="648886" cy="65066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113" name="Οβάλ 112">
            <a:extLst>
              <a:ext uri="{FF2B5EF4-FFF2-40B4-BE49-F238E27FC236}">
                <a16:creationId xmlns="" xmlns:a16="http://schemas.microsoft.com/office/drawing/2014/main" id="{157AA099-E4CB-4519-A4CE-47EB4A52C5BD}"/>
              </a:ext>
            </a:extLst>
          </p:cNvPr>
          <p:cNvSpPr/>
          <p:nvPr/>
        </p:nvSpPr>
        <p:spPr>
          <a:xfrm>
            <a:off x="3417421" y="3439138"/>
            <a:ext cx="648886" cy="65066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125" name="Οβάλ 124">
            <a:extLst>
              <a:ext uri="{FF2B5EF4-FFF2-40B4-BE49-F238E27FC236}">
                <a16:creationId xmlns="" xmlns:a16="http://schemas.microsoft.com/office/drawing/2014/main" id="{37206AFA-99C8-4621-89CF-64E3A540239D}"/>
              </a:ext>
            </a:extLst>
          </p:cNvPr>
          <p:cNvSpPr/>
          <p:nvPr/>
        </p:nvSpPr>
        <p:spPr>
          <a:xfrm>
            <a:off x="186072" y="4455919"/>
            <a:ext cx="648886" cy="65066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128" name="Οβάλ 127">
            <a:extLst>
              <a:ext uri="{FF2B5EF4-FFF2-40B4-BE49-F238E27FC236}">
                <a16:creationId xmlns="" xmlns:a16="http://schemas.microsoft.com/office/drawing/2014/main" id="{53DD315F-DC79-44D9-8005-CE12E9281819}"/>
              </a:ext>
            </a:extLst>
          </p:cNvPr>
          <p:cNvSpPr/>
          <p:nvPr/>
        </p:nvSpPr>
        <p:spPr>
          <a:xfrm>
            <a:off x="3428267" y="4479529"/>
            <a:ext cx="648886" cy="65066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129" name="Οβάλ 128">
            <a:extLst>
              <a:ext uri="{FF2B5EF4-FFF2-40B4-BE49-F238E27FC236}">
                <a16:creationId xmlns="" xmlns:a16="http://schemas.microsoft.com/office/drawing/2014/main" id="{349668D2-3490-4B62-8B44-8A2826D3B376}"/>
              </a:ext>
            </a:extLst>
          </p:cNvPr>
          <p:cNvSpPr/>
          <p:nvPr/>
        </p:nvSpPr>
        <p:spPr>
          <a:xfrm>
            <a:off x="3417421" y="7360494"/>
            <a:ext cx="648886" cy="65066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57" name="Ορθογώνιο 60">
            <a:extLst>
              <a:ext uri="{FF2B5EF4-FFF2-40B4-BE49-F238E27FC236}">
                <a16:creationId xmlns="" xmlns:a16="http://schemas.microsoft.com/office/drawing/2014/main" id="{87E5902A-BAA9-467F-8BAD-FF10086D47EA}"/>
              </a:ext>
            </a:extLst>
          </p:cNvPr>
          <p:cNvSpPr/>
          <p:nvPr/>
        </p:nvSpPr>
        <p:spPr>
          <a:xfrm>
            <a:off x="844584" y="3315670"/>
            <a:ext cx="2238057" cy="923330"/>
          </a:xfrm>
          <a:prstGeom prst="rect">
            <a:avLst/>
          </a:prstGeom>
        </p:spPr>
        <p:txBody>
          <a:bodyPr wrap="square">
            <a:spAutoFit/>
          </a:bodyPr>
          <a:lstStyle/>
          <a:p>
            <a:r>
              <a:rPr lang="el-GR" b="1" dirty="0">
                <a:solidFill>
                  <a:schemeClr val="accent1">
                    <a:lumMod val="50000"/>
                  </a:schemeClr>
                </a:solidFill>
              </a:rPr>
              <a:t>Νέα σύγχρονα</a:t>
            </a:r>
          </a:p>
          <a:p>
            <a:r>
              <a:rPr lang="el-GR" b="1" dirty="0">
                <a:solidFill>
                  <a:schemeClr val="accent1">
                    <a:lumMod val="50000"/>
                  </a:schemeClr>
                </a:solidFill>
              </a:rPr>
              <a:t>βιοκλιματικά σχολεία</a:t>
            </a:r>
          </a:p>
        </p:txBody>
      </p:sp>
      <p:sp>
        <p:nvSpPr>
          <p:cNvPr id="58" name="Ορθογώνιο 60">
            <a:extLst>
              <a:ext uri="{FF2B5EF4-FFF2-40B4-BE49-F238E27FC236}">
                <a16:creationId xmlns="" xmlns:a16="http://schemas.microsoft.com/office/drawing/2014/main" id="{EAEF0652-01C9-400B-9AD3-009FB71087AA}"/>
              </a:ext>
            </a:extLst>
          </p:cNvPr>
          <p:cNvSpPr/>
          <p:nvPr/>
        </p:nvSpPr>
        <p:spPr>
          <a:xfrm>
            <a:off x="853356" y="4372700"/>
            <a:ext cx="2216713" cy="892552"/>
          </a:xfrm>
          <a:prstGeom prst="rect">
            <a:avLst/>
          </a:prstGeom>
        </p:spPr>
        <p:txBody>
          <a:bodyPr wrap="square">
            <a:spAutoFit/>
          </a:bodyPr>
          <a:lstStyle/>
          <a:p>
            <a:r>
              <a:rPr lang="el-GR" b="1" dirty="0">
                <a:solidFill>
                  <a:schemeClr val="accent1">
                    <a:lumMod val="50000"/>
                  </a:schemeClr>
                </a:solidFill>
              </a:rPr>
              <a:t>Ασφαλής μεταφορά μαθητών </a:t>
            </a:r>
            <a:r>
              <a:rPr lang="el-GR" sz="1400" b="1" dirty="0">
                <a:solidFill>
                  <a:schemeClr val="accent1">
                    <a:lumMod val="50000"/>
                  </a:schemeClr>
                </a:solidFill>
              </a:rPr>
              <a:t>μέχρι το 2024 με </a:t>
            </a:r>
            <a:r>
              <a:rPr lang="el-GR" sz="1600" b="1" dirty="0">
                <a:solidFill>
                  <a:schemeClr val="accent1">
                    <a:lumMod val="50000"/>
                  </a:schemeClr>
                </a:solidFill>
              </a:rPr>
              <a:t>80,8 εκ. €</a:t>
            </a:r>
          </a:p>
        </p:txBody>
      </p:sp>
      <p:sp>
        <p:nvSpPr>
          <p:cNvPr id="59" name="Ορθογώνιο 60">
            <a:extLst>
              <a:ext uri="{FF2B5EF4-FFF2-40B4-BE49-F238E27FC236}">
                <a16:creationId xmlns="" xmlns:a16="http://schemas.microsoft.com/office/drawing/2014/main" id="{F6B35533-A92C-47D7-A02D-7DCD33512964}"/>
              </a:ext>
            </a:extLst>
          </p:cNvPr>
          <p:cNvSpPr/>
          <p:nvPr/>
        </p:nvSpPr>
        <p:spPr>
          <a:xfrm>
            <a:off x="844584" y="5402019"/>
            <a:ext cx="2279012" cy="800219"/>
          </a:xfrm>
          <a:prstGeom prst="rect">
            <a:avLst/>
          </a:prstGeom>
        </p:spPr>
        <p:txBody>
          <a:bodyPr wrap="square">
            <a:spAutoFit/>
          </a:bodyPr>
          <a:lstStyle/>
          <a:p>
            <a:r>
              <a:rPr lang="el-GR" b="1" dirty="0">
                <a:solidFill>
                  <a:schemeClr val="accent1">
                    <a:lumMod val="50000"/>
                  </a:schemeClr>
                </a:solidFill>
              </a:rPr>
              <a:t>6,6 εκ. €</a:t>
            </a:r>
          </a:p>
          <a:p>
            <a:r>
              <a:rPr lang="el-GR" sz="1400" b="1" dirty="0">
                <a:solidFill>
                  <a:schemeClr val="accent1">
                    <a:lumMod val="50000"/>
                  </a:schemeClr>
                </a:solidFill>
              </a:rPr>
              <a:t>για νέο ιατρικό εξοπλισμό στα νοσοκομεία μας</a:t>
            </a:r>
          </a:p>
        </p:txBody>
      </p:sp>
      <p:sp>
        <p:nvSpPr>
          <p:cNvPr id="60" name="Ορθογώνιο 60">
            <a:extLst>
              <a:ext uri="{FF2B5EF4-FFF2-40B4-BE49-F238E27FC236}">
                <a16:creationId xmlns="" xmlns:a16="http://schemas.microsoft.com/office/drawing/2014/main" id="{67B7640E-B5AF-476D-9CE4-37A14FEAD435}"/>
              </a:ext>
            </a:extLst>
          </p:cNvPr>
          <p:cNvSpPr/>
          <p:nvPr/>
        </p:nvSpPr>
        <p:spPr>
          <a:xfrm>
            <a:off x="778932" y="6391944"/>
            <a:ext cx="2190171" cy="769441"/>
          </a:xfrm>
          <a:prstGeom prst="rect">
            <a:avLst/>
          </a:prstGeom>
        </p:spPr>
        <p:txBody>
          <a:bodyPr wrap="square">
            <a:spAutoFit/>
          </a:bodyPr>
          <a:lstStyle/>
          <a:p>
            <a:r>
              <a:rPr lang="el-GR" sz="1600" b="1" dirty="0">
                <a:solidFill>
                  <a:schemeClr val="accent1">
                    <a:lumMod val="50000"/>
                  </a:schemeClr>
                </a:solidFill>
              </a:rPr>
              <a:t>45 εκ. €</a:t>
            </a:r>
          </a:p>
          <a:p>
            <a:r>
              <a:rPr lang="el-GR" sz="1400" b="1" dirty="0">
                <a:solidFill>
                  <a:schemeClr val="accent1">
                    <a:lumMod val="50000"/>
                  </a:schemeClr>
                </a:solidFill>
              </a:rPr>
              <a:t>για την ύδρευση και την ενεργειακή αναβάθμιση</a:t>
            </a:r>
          </a:p>
        </p:txBody>
      </p:sp>
      <p:sp>
        <p:nvSpPr>
          <p:cNvPr id="61" name="Ορθογώνιο 60">
            <a:extLst>
              <a:ext uri="{FF2B5EF4-FFF2-40B4-BE49-F238E27FC236}">
                <a16:creationId xmlns="" xmlns:a16="http://schemas.microsoft.com/office/drawing/2014/main" id="{8D54B857-3E1D-45C3-B36C-7F480C2EC6C9}"/>
              </a:ext>
            </a:extLst>
          </p:cNvPr>
          <p:cNvSpPr/>
          <p:nvPr/>
        </p:nvSpPr>
        <p:spPr>
          <a:xfrm>
            <a:off x="789954" y="7370101"/>
            <a:ext cx="1873008" cy="769441"/>
          </a:xfrm>
          <a:prstGeom prst="rect">
            <a:avLst/>
          </a:prstGeom>
        </p:spPr>
        <p:txBody>
          <a:bodyPr wrap="square">
            <a:spAutoFit/>
          </a:bodyPr>
          <a:lstStyle/>
          <a:p>
            <a:r>
              <a:rPr lang="el-GR" sz="1600" b="1" dirty="0">
                <a:solidFill>
                  <a:schemeClr val="accent1">
                    <a:lumMod val="50000"/>
                  </a:schemeClr>
                </a:solidFill>
              </a:rPr>
              <a:t>16,2 εκ. €</a:t>
            </a:r>
          </a:p>
          <a:p>
            <a:r>
              <a:rPr lang="el-GR" sz="1400" b="1" dirty="0">
                <a:solidFill>
                  <a:schemeClr val="accent1">
                    <a:lumMod val="50000"/>
                  </a:schemeClr>
                </a:solidFill>
              </a:rPr>
              <a:t>για την ύδρευση της Πάτρας και της Αχαΐας</a:t>
            </a:r>
          </a:p>
        </p:txBody>
      </p:sp>
      <p:sp>
        <p:nvSpPr>
          <p:cNvPr id="62" name="Ορθογώνιο 60">
            <a:extLst>
              <a:ext uri="{FF2B5EF4-FFF2-40B4-BE49-F238E27FC236}">
                <a16:creationId xmlns="" xmlns:a16="http://schemas.microsoft.com/office/drawing/2014/main" id="{6985FB75-C6F7-40AC-B14B-C50E0F8DFA5F}"/>
              </a:ext>
            </a:extLst>
          </p:cNvPr>
          <p:cNvSpPr/>
          <p:nvPr/>
        </p:nvSpPr>
        <p:spPr>
          <a:xfrm>
            <a:off x="777254" y="8319732"/>
            <a:ext cx="2146937" cy="769441"/>
          </a:xfrm>
          <a:prstGeom prst="rect">
            <a:avLst/>
          </a:prstGeom>
        </p:spPr>
        <p:txBody>
          <a:bodyPr wrap="square">
            <a:spAutoFit/>
          </a:bodyPr>
          <a:lstStyle/>
          <a:p>
            <a:r>
              <a:rPr lang="el-GR" sz="1600" b="1" dirty="0">
                <a:solidFill>
                  <a:schemeClr val="accent1">
                    <a:lumMod val="50000"/>
                  </a:schemeClr>
                </a:solidFill>
              </a:rPr>
              <a:t>Διπλασιασμός</a:t>
            </a:r>
          </a:p>
          <a:p>
            <a:r>
              <a:rPr lang="el-GR" sz="1400" b="1" dirty="0">
                <a:solidFill>
                  <a:schemeClr val="accent1">
                    <a:lumMod val="50000"/>
                  </a:schemeClr>
                </a:solidFill>
              </a:rPr>
              <a:t>τον π/υ των στρατηγικών ΟΧΕ και ΒΑΑ</a:t>
            </a:r>
          </a:p>
        </p:txBody>
      </p:sp>
      <p:sp>
        <p:nvSpPr>
          <p:cNvPr id="63" name="Ορθογώνιο 60">
            <a:extLst>
              <a:ext uri="{FF2B5EF4-FFF2-40B4-BE49-F238E27FC236}">
                <a16:creationId xmlns="" xmlns:a16="http://schemas.microsoft.com/office/drawing/2014/main" id="{9D1B39DB-AD60-4516-A89F-470796752973}"/>
              </a:ext>
            </a:extLst>
          </p:cNvPr>
          <p:cNvSpPr/>
          <p:nvPr/>
        </p:nvSpPr>
        <p:spPr>
          <a:xfrm>
            <a:off x="4046823" y="5332616"/>
            <a:ext cx="2585169" cy="769441"/>
          </a:xfrm>
          <a:prstGeom prst="rect">
            <a:avLst/>
          </a:prstGeom>
        </p:spPr>
        <p:txBody>
          <a:bodyPr wrap="square">
            <a:spAutoFit/>
          </a:bodyPr>
          <a:lstStyle/>
          <a:p>
            <a:r>
              <a:rPr lang="el-GR" sz="1600" b="1" dirty="0">
                <a:solidFill>
                  <a:schemeClr val="accent1">
                    <a:lumMod val="50000"/>
                  </a:schemeClr>
                </a:solidFill>
              </a:rPr>
              <a:t>5,5 εκ. €</a:t>
            </a:r>
          </a:p>
          <a:p>
            <a:r>
              <a:rPr lang="el-GR" sz="1400" b="1" dirty="0">
                <a:solidFill>
                  <a:schemeClr val="accent1">
                    <a:lumMod val="50000"/>
                  </a:schemeClr>
                </a:solidFill>
              </a:rPr>
              <a:t>για αναβάθμιση αθλητικών εγκαταστάσεων</a:t>
            </a:r>
          </a:p>
        </p:txBody>
      </p:sp>
      <p:sp>
        <p:nvSpPr>
          <p:cNvPr id="64" name="Ορθογώνιο 60">
            <a:extLst>
              <a:ext uri="{FF2B5EF4-FFF2-40B4-BE49-F238E27FC236}">
                <a16:creationId xmlns="" xmlns:a16="http://schemas.microsoft.com/office/drawing/2014/main" id="{6DE18A34-3FE7-4E6D-9C28-81979738F423}"/>
              </a:ext>
            </a:extLst>
          </p:cNvPr>
          <p:cNvSpPr/>
          <p:nvPr/>
        </p:nvSpPr>
        <p:spPr>
          <a:xfrm>
            <a:off x="4046823" y="6279397"/>
            <a:ext cx="1606010" cy="769441"/>
          </a:xfrm>
          <a:prstGeom prst="rect">
            <a:avLst/>
          </a:prstGeom>
        </p:spPr>
        <p:txBody>
          <a:bodyPr wrap="square">
            <a:spAutoFit/>
          </a:bodyPr>
          <a:lstStyle/>
          <a:p>
            <a:r>
              <a:rPr lang="el-GR" sz="1600" b="1" dirty="0">
                <a:solidFill>
                  <a:schemeClr val="accent1">
                    <a:lumMod val="50000"/>
                  </a:schemeClr>
                </a:solidFill>
              </a:rPr>
              <a:t>68,7 εκ. €</a:t>
            </a:r>
          </a:p>
          <a:p>
            <a:r>
              <a:rPr lang="el-GR" sz="1400" b="1" dirty="0">
                <a:solidFill>
                  <a:schemeClr val="accent1">
                    <a:lumMod val="50000"/>
                  </a:schemeClr>
                </a:solidFill>
              </a:rPr>
              <a:t>για συντήρηση οδικού δικτύου</a:t>
            </a:r>
          </a:p>
        </p:txBody>
      </p:sp>
      <p:sp>
        <p:nvSpPr>
          <p:cNvPr id="65" name="Ορθογώνιο 60">
            <a:extLst>
              <a:ext uri="{FF2B5EF4-FFF2-40B4-BE49-F238E27FC236}">
                <a16:creationId xmlns="" xmlns:a16="http://schemas.microsoft.com/office/drawing/2014/main" id="{A3484823-3A53-47DF-98B4-8262E233D236}"/>
              </a:ext>
            </a:extLst>
          </p:cNvPr>
          <p:cNvSpPr/>
          <p:nvPr/>
        </p:nvSpPr>
        <p:spPr>
          <a:xfrm>
            <a:off x="4046823" y="7188078"/>
            <a:ext cx="1794670" cy="1015663"/>
          </a:xfrm>
          <a:prstGeom prst="rect">
            <a:avLst/>
          </a:prstGeom>
        </p:spPr>
        <p:txBody>
          <a:bodyPr wrap="square">
            <a:spAutoFit/>
          </a:bodyPr>
          <a:lstStyle/>
          <a:p>
            <a:r>
              <a:rPr lang="el-GR" sz="1600" b="1" dirty="0">
                <a:solidFill>
                  <a:schemeClr val="accent1">
                    <a:lumMod val="50000"/>
                  </a:schemeClr>
                </a:solidFill>
              </a:rPr>
              <a:t>Περιβαλλοντικές παρεμβάσεις</a:t>
            </a:r>
          </a:p>
          <a:p>
            <a:r>
              <a:rPr lang="el-GR" sz="1400" b="1" dirty="0">
                <a:solidFill>
                  <a:schemeClr val="accent1">
                    <a:lumMod val="50000"/>
                  </a:schemeClr>
                </a:solidFill>
              </a:rPr>
              <a:t>σε Αίγιο, </a:t>
            </a:r>
            <a:r>
              <a:rPr lang="el-GR" sz="1400" b="1" dirty="0" err="1">
                <a:solidFill>
                  <a:schemeClr val="accent1">
                    <a:lumMod val="50000"/>
                  </a:schemeClr>
                </a:solidFill>
              </a:rPr>
              <a:t>Πάλαιρο</a:t>
            </a:r>
            <a:r>
              <a:rPr lang="el-GR" sz="1400" b="1" dirty="0">
                <a:solidFill>
                  <a:schemeClr val="accent1">
                    <a:lumMod val="50000"/>
                  </a:schemeClr>
                </a:solidFill>
              </a:rPr>
              <a:t> </a:t>
            </a:r>
            <a:r>
              <a:rPr lang="en-US" sz="1400" b="1" dirty="0">
                <a:solidFill>
                  <a:schemeClr val="accent1">
                    <a:lumMod val="50000"/>
                  </a:schemeClr>
                </a:solidFill>
              </a:rPr>
              <a:t/>
            </a:r>
            <a:br>
              <a:rPr lang="en-US" sz="1400" b="1" dirty="0">
                <a:solidFill>
                  <a:schemeClr val="accent1">
                    <a:lumMod val="50000"/>
                  </a:schemeClr>
                </a:solidFill>
              </a:rPr>
            </a:br>
            <a:r>
              <a:rPr lang="el-GR" sz="1400" b="1" dirty="0">
                <a:solidFill>
                  <a:schemeClr val="accent1">
                    <a:lumMod val="50000"/>
                  </a:schemeClr>
                </a:solidFill>
              </a:rPr>
              <a:t>και Αμαλιάδα</a:t>
            </a:r>
          </a:p>
        </p:txBody>
      </p:sp>
      <p:sp>
        <p:nvSpPr>
          <p:cNvPr id="66" name="Ορθογώνιο 60">
            <a:extLst>
              <a:ext uri="{FF2B5EF4-FFF2-40B4-BE49-F238E27FC236}">
                <a16:creationId xmlns="" xmlns:a16="http://schemas.microsoft.com/office/drawing/2014/main" id="{F6F7BCED-919D-4FFD-AB3D-AF64DCA4F240}"/>
              </a:ext>
            </a:extLst>
          </p:cNvPr>
          <p:cNvSpPr/>
          <p:nvPr/>
        </p:nvSpPr>
        <p:spPr>
          <a:xfrm>
            <a:off x="4046823" y="3299810"/>
            <a:ext cx="1606010" cy="984885"/>
          </a:xfrm>
          <a:prstGeom prst="rect">
            <a:avLst/>
          </a:prstGeom>
        </p:spPr>
        <p:txBody>
          <a:bodyPr wrap="square">
            <a:spAutoFit/>
          </a:bodyPr>
          <a:lstStyle/>
          <a:p>
            <a:r>
              <a:rPr lang="el-GR" sz="1600" b="1" dirty="0">
                <a:solidFill>
                  <a:schemeClr val="accent1">
                    <a:lumMod val="50000"/>
                  </a:schemeClr>
                </a:solidFill>
              </a:rPr>
              <a:t>3,7 εκ. €</a:t>
            </a:r>
          </a:p>
          <a:p>
            <a:r>
              <a:rPr lang="el-GR" sz="1400" b="1" dirty="0">
                <a:solidFill>
                  <a:schemeClr val="accent1">
                    <a:lumMod val="50000"/>
                  </a:schemeClr>
                </a:solidFill>
              </a:rPr>
              <a:t>καταφύγιο τουριστικών σκαφών Βόνιτσας</a:t>
            </a:r>
          </a:p>
        </p:txBody>
      </p:sp>
      <p:sp>
        <p:nvSpPr>
          <p:cNvPr id="67" name="Ορθογώνιο 60">
            <a:extLst>
              <a:ext uri="{FF2B5EF4-FFF2-40B4-BE49-F238E27FC236}">
                <a16:creationId xmlns="" xmlns:a16="http://schemas.microsoft.com/office/drawing/2014/main" id="{FE44D8D9-C182-4749-B462-A77DA1CFB2AF}"/>
              </a:ext>
            </a:extLst>
          </p:cNvPr>
          <p:cNvSpPr/>
          <p:nvPr/>
        </p:nvSpPr>
        <p:spPr>
          <a:xfrm>
            <a:off x="4046823" y="4423935"/>
            <a:ext cx="2585169" cy="769441"/>
          </a:xfrm>
          <a:prstGeom prst="rect">
            <a:avLst/>
          </a:prstGeom>
        </p:spPr>
        <p:txBody>
          <a:bodyPr wrap="square">
            <a:spAutoFit/>
          </a:bodyPr>
          <a:lstStyle/>
          <a:p>
            <a:r>
              <a:rPr lang="el-GR" sz="1600" b="1" dirty="0">
                <a:solidFill>
                  <a:schemeClr val="accent1">
                    <a:lumMod val="50000"/>
                  </a:schemeClr>
                </a:solidFill>
              </a:rPr>
              <a:t>3,4 εκ. €</a:t>
            </a:r>
          </a:p>
          <a:p>
            <a:r>
              <a:rPr lang="el-GR" sz="1400" b="1" dirty="0">
                <a:solidFill>
                  <a:schemeClr val="accent1">
                    <a:lumMod val="50000"/>
                  </a:schemeClr>
                </a:solidFill>
              </a:rPr>
              <a:t>εκθεσιακό κέντρο αγροτικής παραγωγής </a:t>
            </a:r>
            <a:r>
              <a:rPr lang="el-GR" sz="1400" b="1" dirty="0" err="1">
                <a:solidFill>
                  <a:schemeClr val="accent1">
                    <a:lumMod val="50000"/>
                  </a:schemeClr>
                </a:solidFill>
              </a:rPr>
              <a:t>Γαστούνης</a:t>
            </a:r>
            <a:endParaRPr lang="el-GR" sz="1400" b="1" dirty="0">
              <a:solidFill>
                <a:schemeClr val="accent1">
                  <a:lumMod val="50000"/>
                </a:schemeClr>
              </a:solidFill>
            </a:endParaRPr>
          </a:p>
        </p:txBody>
      </p:sp>
      <p:sp>
        <p:nvSpPr>
          <p:cNvPr id="68" name="Ορθογώνιο 60">
            <a:extLst>
              <a:ext uri="{FF2B5EF4-FFF2-40B4-BE49-F238E27FC236}">
                <a16:creationId xmlns="" xmlns:a16="http://schemas.microsoft.com/office/drawing/2014/main" id="{182EE4C8-0D8E-495F-A3AB-E2138FC9932F}"/>
              </a:ext>
            </a:extLst>
          </p:cNvPr>
          <p:cNvSpPr/>
          <p:nvPr/>
        </p:nvSpPr>
        <p:spPr>
          <a:xfrm>
            <a:off x="4046823" y="8304883"/>
            <a:ext cx="2065511" cy="769441"/>
          </a:xfrm>
          <a:prstGeom prst="rect">
            <a:avLst/>
          </a:prstGeom>
        </p:spPr>
        <p:txBody>
          <a:bodyPr wrap="square">
            <a:spAutoFit/>
          </a:bodyPr>
          <a:lstStyle/>
          <a:p>
            <a:r>
              <a:rPr lang="el-GR" sz="1600" b="1" dirty="0">
                <a:solidFill>
                  <a:schemeClr val="accent1">
                    <a:lumMod val="50000"/>
                  </a:schemeClr>
                </a:solidFill>
              </a:rPr>
              <a:t>16 εκ. €</a:t>
            </a:r>
          </a:p>
          <a:p>
            <a:r>
              <a:rPr lang="el-GR" sz="1400" b="1" dirty="0">
                <a:solidFill>
                  <a:schemeClr val="accent1">
                    <a:lumMod val="50000"/>
                  </a:schemeClr>
                </a:solidFill>
              </a:rPr>
              <a:t>για αναβάθμιση αρχ. χώρων και θεάτρων</a:t>
            </a:r>
          </a:p>
        </p:txBody>
      </p:sp>
      <p:sp>
        <p:nvSpPr>
          <p:cNvPr id="69" name="Οβάλ 68">
            <a:extLst>
              <a:ext uri="{FF2B5EF4-FFF2-40B4-BE49-F238E27FC236}">
                <a16:creationId xmlns="" xmlns:a16="http://schemas.microsoft.com/office/drawing/2014/main" id="{838F7827-A3A9-4FDF-A61D-CE2A18D4BF4A}"/>
              </a:ext>
            </a:extLst>
          </p:cNvPr>
          <p:cNvSpPr/>
          <p:nvPr/>
        </p:nvSpPr>
        <p:spPr>
          <a:xfrm>
            <a:off x="188473" y="5476845"/>
            <a:ext cx="648886" cy="65066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71" name="Οβάλ 70">
            <a:extLst>
              <a:ext uri="{FF2B5EF4-FFF2-40B4-BE49-F238E27FC236}">
                <a16:creationId xmlns="" xmlns:a16="http://schemas.microsoft.com/office/drawing/2014/main" id="{77D31D0F-BF9A-4ABA-B5B0-F7A3ED08D7B1}"/>
              </a:ext>
            </a:extLst>
          </p:cNvPr>
          <p:cNvSpPr/>
          <p:nvPr/>
        </p:nvSpPr>
        <p:spPr>
          <a:xfrm>
            <a:off x="157037" y="6466195"/>
            <a:ext cx="648886" cy="65066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74" name="Οβάλ 73">
            <a:extLst>
              <a:ext uri="{FF2B5EF4-FFF2-40B4-BE49-F238E27FC236}">
                <a16:creationId xmlns="" xmlns:a16="http://schemas.microsoft.com/office/drawing/2014/main" id="{8DA8BEFC-CAFB-4AD2-BE58-2773BCA11D46}"/>
              </a:ext>
            </a:extLst>
          </p:cNvPr>
          <p:cNvSpPr/>
          <p:nvPr/>
        </p:nvSpPr>
        <p:spPr>
          <a:xfrm>
            <a:off x="149698" y="7457654"/>
            <a:ext cx="648886" cy="65066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78" name="Οβάλ 77">
            <a:extLst>
              <a:ext uri="{FF2B5EF4-FFF2-40B4-BE49-F238E27FC236}">
                <a16:creationId xmlns="" xmlns:a16="http://schemas.microsoft.com/office/drawing/2014/main" id="{F43CCA6D-E406-47AF-B583-39AA528D1A65}"/>
              </a:ext>
            </a:extLst>
          </p:cNvPr>
          <p:cNvSpPr/>
          <p:nvPr/>
        </p:nvSpPr>
        <p:spPr>
          <a:xfrm>
            <a:off x="142680" y="8406495"/>
            <a:ext cx="648886" cy="65066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pic>
        <p:nvPicPr>
          <p:cNvPr id="12" name="Γραφικό 11" descr="Μαυροπίνακας">
            <a:extLst>
              <a:ext uri="{FF2B5EF4-FFF2-40B4-BE49-F238E27FC236}">
                <a16:creationId xmlns="" xmlns:a16="http://schemas.microsoft.com/office/drawing/2014/main" id="{45609404-8416-4010-88E3-1BC1456D7570}"/>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241754" y="3492810"/>
            <a:ext cx="516432" cy="516432"/>
          </a:xfrm>
          <a:prstGeom prst="rect">
            <a:avLst/>
          </a:prstGeom>
        </p:spPr>
      </p:pic>
      <p:pic>
        <p:nvPicPr>
          <p:cNvPr id="16" name="Γραφικό 15" descr="Λεωφορείο">
            <a:extLst>
              <a:ext uri="{FF2B5EF4-FFF2-40B4-BE49-F238E27FC236}">
                <a16:creationId xmlns="" xmlns:a16="http://schemas.microsoft.com/office/drawing/2014/main" id="{2A70E97C-CA49-45A4-A471-562C2C1A1642}"/>
              </a:ext>
            </a:extLst>
          </p:cNvPr>
          <p:cNvPicPr>
            <a:picLocks noChangeAspect="1"/>
          </p:cNvPicPr>
          <p:nvPr/>
        </p:nvPicPr>
        <p:blipFill>
          <a:blip r:embed="rId4"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227944" y="4508664"/>
            <a:ext cx="557649" cy="557649"/>
          </a:xfrm>
          <a:prstGeom prst="rect">
            <a:avLst/>
          </a:prstGeom>
        </p:spPr>
      </p:pic>
      <p:pic>
        <p:nvPicPr>
          <p:cNvPr id="18" name="Γραφικό 17" descr="Στηθοσκόπιο">
            <a:extLst>
              <a:ext uri="{FF2B5EF4-FFF2-40B4-BE49-F238E27FC236}">
                <a16:creationId xmlns="" xmlns:a16="http://schemas.microsoft.com/office/drawing/2014/main" id="{91DFFA79-81AC-4949-B82F-17B880EE8F60}"/>
              </a:ext>
            </a:extLst>
          </p:cNvPr>
          <p:cNvPicPr>
            <a:picLocks noChangeAspect="1"/>
          </p:cNvPicPr>
          <p:nvPr/>
        </p:nvPicPr>
        <p:blipFill>
          <a:blip r:embed="rId5"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254350" y="5541637"/>
            <a:ext cx="544234" cy="544234"/>
          </a:xfrm>
          <a:prstGeom prst="rect">
            <a:avLst/>
          </a:prstGeom>
        </p:spPr>
      </p:pic>
      <p:pic>
        <p:nvPicPr>
          <p:cNvPr id="84" name="Graphic 33" descr="Solar Panels with solid fill">
            <a:extLst>
              <a:ext uri="{FF2B5EF4-FFF2-40B4-BE49-F238E27FC236}">
                <a16:creationId xmlns="" xmlns:a16="http://schemas.microsoft.com/office/drawing/2014/main" id="{33CD0DF4-3EAF-40EA-9859-0BFC1624CEA6}"/>
              </a:ext>
            </a:extLst>
          </p:cNvPr>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200691" y="6508929"/>
            <a:ext cx="499947" cy="499947"/>
          </a:xfrm>
          <a:prstGeom prst="rect">
            <a:avLst/>
          </a:prstGeom>
        </p:spPr>
      </p:pic>
      <p:pic>
        <p:nvPicPr>
          <p:cNvPr id="88" name="Graphic 35" descr="Leaky Tap with solid fill">
            <a:extLst>
              <a:ext uri="{FF2B5EF4-FFF2-40B4-BE49-F238E27FC236}">
                <a16:creationId xmlns="" xmlns:a16="http://schemas.microsoft.com/office/drawing/2014/main" id="{16791D1A-1337-43BE-B161-28057C3582FC}"/>
              </a:ext>
            </a:extLst>
          </p:cNvPr>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199385" y="7523667"/>
            <a:ext cx="549511" cy="549511"/>
          </a:xfrm>
          <a:prstGeom prst="rect">
            <a:avLst/>
          </a:prstGeom>
        </p:spPr>
      </p:pic>
      <p:pic>
        <p:nvPicPr>
          <p:cNvPr id="20" name="Γραφικό 19" descr="Παρουσίαση με γράφημα πίτας">
            <a:extLst>
              <a:ext uri="{FF2B5EF4-FFF2-40B4-BE49-F238E27FC236}">
                <a16:creationId xmlns="" xmlns:a16="http://schemas.microsoft.com/office/drawing/2014/main" id="{279185D5-DB25-49CC-8C48-CE1127E76BB5}"/>
              </a:ext>
            </a:extLst>
          </p:cNvPr>
          <p:cNvPicPr>
            <a:picLocks noChangeAspect="1"/>
          </p:cNvPicPr>
          <p:nvPr/>
        </p:nvPicPr>
        <p:blipFill>
          <a:blip r:embed="rId8"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204095" y="8485658"/>
            <a:ext cx="503134" cy="503134"/>
          </a:xfrm>
          <a:prstGeom prst="rect">
            <a:avLst/>
          </a:prstGeom>
        </p:spPr>
      </p:pic>
      <p:sp>
        <p:nvSpPr>
          <p:cNvPr id="89" name="Οβάλ 88">
            <a:extLst>
              <a:ext uri="{FF2B5EF4-FFF2-40B4-BE49-F238E27FC236}">
                <a16:creationId xmlns="" xmlns:a16="http://schemas.microsoft.com/office/drawing/2014/main" id="{6D072A3D-D960-4E77-944D-AA363BAA22B0}"/>
              </a:ext>
            </a:extLst>
          </p:cNvPr>
          <p:cNvSpPr/>
          <p:nvPr/>
        </p:nvSpPr>
        <p:spPr>
          <a:xfrm>
            <a:off x="3417421" y="5403584"/>
            <a:ext cx="648886" cy="65066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90" name="Οβάλ 89">
            <a:extLst>
              <a:ext uri="{FF2B5EF4-FFF2-40B4-BE49-F238E27FC236}">
                <a16:creationId xmlns="" xmlns:a16="http://schemas.microsoft.com/office/drawing/2014/main" id="{99C3BC75-3605-4326-8FB3-423D083D798B}"/>
              </a:ext>
            </a:extLst>
          </p:cNvPr>
          <p:cNvSpPr/>
          <p:nvPr/>
        </p:nvSpPr>
        <p:spPr>
          <a:xfrm>
            <a:off x="3417421" y="6344380"/>
            <a:ext cx="648886" cy="65066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94" name="Οβάλ 93">
            <a:extLst>
              <a:ext uri="{FF2B5EF4-FFF2-40B4-BE49-F238E27FC236}">
                <a16:creationId xmlns="" xmlns:a16="http://schemas.microsoft.com/office/drawing/2014/main" id="{913D4822-2885-41AE-A85C-9089A8427A86}"/>
              </a:ext>
            </a:extLst>
          </p:cNvPr>
          <p:cNvSpPr/>
          <p:nvPr/>
        </p:nvSpPr>
        <p:spPr>
          <a:xfrm>
            <a:off x="3417183" y="8379121"/>
            <a:ext cx="648886" cy="65066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pic>
        <p:nvPicPr>
          <p:cNvPr id="43" name="Picture 2">
            <a:extLst>
              <a:ext uri="{FF2B5EF4-FFF2-40B4-BE49-F238E27FC236}">
                <a16:creationId xmlns="" xmlns:a16="http://schemas.microsoft.com/office/drawing/2014/main" id="{0172D816-3EE8-48F4-8DAF-947EB2C745EA}"/>
              </a:ext>
            </a:extLst>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p:blipFill>
        <p:spPr bwMode="auto">
          <a:xfrm>
            <a:off x="5556629" y="8846857"/>
            <a:ext cx="1056531" cy="681369"/>
          </a:xfrm>
          <a:prstGeom prst="rect">
            <a:avLst/>
          </a:prstGeom>
          <a:noFill/>
          <a:extLst>
            <a:ext uri="{909E8E84-426E-40DD-AFC4-6F175D3DCCD1}">
              <a14:hiddenFill xmlns="" xmlns:a14="http://schemas.microsoft.com/office/drawing/2010/main">
                <a:solidFill>
                  <a:srgbClr val="FFFFFF"/>
                </a:solidFill>
              </a14:hiddenFill>
            </a:ext>
          </a:extLst>
        </p:spPr>
      </p:pic>
      <p:pic>
        <p:nvPicPr>
          <p:cNvPr id="102" name="Graphic 45" descr="Sailboat with solid fill">
            <a:extLst>
              <a:ext uri="{FF2B5EF4-FFF2-40B4-BE49-F238E27FC236}">
                <a16:creationId xmlns="" xmlns:a16="http://schemas.microsoft.com/office/drawing/2014/main" id="{E965791B-8847-468F-AFB0-3229B644C6DB}"/>
              </a:ext>
            </a:extLst>
          </p:cNvPr>
          <p:cNvPicPr>
            <a:picLocks noChangeAspect="1"/>
          </p:cNvPicPr>
          <p:nvPr/>
        </p:nvPicPr>
        <p:blipFill>
          <a:blip r:embed="rId10"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3458325" y="3455621"/>
            <a:ext cx="536602" cy="536602"/>
          </a:xfrm>
          <a:prstGeom prst="rect">
            <a:avLst/>
          </a:prstGeom>
        </p:spPr>
      </p:pic>
      <p:pic>
        <p:nvPicPr>
          <p:cNvPr id="24" name="Γραφικό 23" descr="Θέατρο">
            <a:extLst>
              <a:ext uri="{FF2B5EF4-FFF2-40B4-BE49-F238E27FC236}">
                <a16:creationId xmlns="" xmlns:a16="http://schemas.microsoft.com/office/drawing/2014/main" id="{7851DE40-AEE1-404A-8AD8-F6D084F25634}"/>
              </a:ext>
            </a:extLst>
          </p:cNvPr>
          <p:cNvPicPr>
            <a:picLocks noChangeAspect="1"/>
          </p:cNvPicPr>
          <p:nvPr/>
        </p:nvPicPr>
        <p:blipFill>
          <a:blip r:embed="rId11"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3516599" y="4591027"/>
            <a:ext cx="457143" cy="457143"/>
          </a:xfrm>
          <a:prstGeom prst="rect">
            <a:avLst/>
          </a:prstGeom>
        </p:spPr>
      </p:pic>
      <p:pic>
        <p:nvPicPr>
          <p:cNvPr id="26" name="Γραφικό 25" descr="Βαράκι">
            <a:extLst>
              <a:ext uri="{FF2B5EF4-FFF2-40B4-BE49-F238E27FC236}">
                <a16:creationId xmlns="" xmlns:a16="http://schemas.microsoft.com/office/drawing/2014/main" id="{01771F0A-D00B-4FC7-B612-CD534C41E061}"/>
              </a:ext>
            </a:extLst>
          </p:cNvPr>
          <p:cNvPicPr>
            <a:picLocks noChangeAspect="1"/>
          </p:cNvPicPr>
          <p:nvPr/>
        </p:nvPicPr>
        <p:blipFill>
          <a:blip r:embed="rId12"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3456441" y="5452751"/>
            <a:ext cx="552281" cy="552281"/>
          </a:xfrm>
          <a:prstGeom prst="rect">
            <a:avLst/>
          </a:prstGeom>
        </p:spPr>
      </p:pic>
      <p:pic>
        <p:nvPicPr>
          <p:cNvPr id="28" name="Γραφικό 27" descr="Κώνος κυκλοφορίας">
            <a:extLst>
              <a:ext uri="{FF2B5EF4-FFF2-40B4-BE49-F238E27FC236}">
                <a16:creationId xmlns="" xmlns:a16="http://schemas.microsoft.com/office/drawing/2014/main" id="{9807DF4A-0EAE-4808-B9B2-B3B9186A6F75}"/>
              </a:ext>
            </a:extLst>
          </p:cNvPr>
          <p:cNvPicPr>
            <a:picLocks noChangeAspect="1"/>
          </p:cNvPicPr>
          <p:nvPr/>
        </p:nvPicPr>
        <p:blipFill>
          <a:blip r:embed="rId13"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3441563" y="6379243"/>
            <a:ext cx="584615" cy="584615"/>
          </a:xfrm>
          <a:prstGeom prst="rect">
            <a:avLst/>
          </a:prstGeom>
        </p:spPr>
      </p:pic>
      <p:pic>
        <p:nvPicPr>
          <p:cNvPr id="30" name="Γραφικό 29" descr="Βιωσιμότητα">
            <a:extLst>
              <a:ext uri="{FF2B5EF4-FFF2-40B4-BE49-F238E27FC236}">
                <a16:creationId xmlns="" xmlns:a16="http://schemas.microsoft.com/office/drawing/2014/main" id="{D84A0F19-E9AB-4E1F-B3C4-E3847B210275}"/>
              </a:ext>
            </a:extLst>
          </p:cNvPr>
          <p:cNvPicPr>
            <a:picLocks noChangeAspect="1"/>
          </p:cNvPicPr>
          <p:nvPr/>
        </p:nvPicPr>
        <p:blipFill>
          <a:blip r:embed="rId14"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3468260" y="7408169"/>
            <a:ext cx="545218" cy="545218"/>
          </a:xfrm>
          <a:prstGeom prst="rect">
            <a:avLst/>
          </a:prstGeom>
        </p:spPr>
      </p:pic>
      <p:pic>
        <p:nvPicPr>
          <p:cNvPr id="32" name="Γραφικό 31" descr="Τράπεζα">
            <a:extLst>
              <a:ext uri="{FF2B5EF4-FFF2-40B4-BE49-F238E27FC236}">
                <a16:creationId xmlns="" xmlns:a16="http://schemas.microsoft.com/office/drawing/2014/main" id="{AAECA788-97CC-4F4C-A02D-AB39D2631BEE}"/>
              </a:ext>
            </a:extLst>
          </p:cNvPr>
          <p:cNvPicPr>
            <a:picLocks noChangeAspect="1"/>
          </p:cNvPicPr>
          <p:nvPr/>
        </p:nvPicPr>
        <p:blipFill>
          <a:blip r:embed="rId15"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3492603" y="8412634"/>
            <a:ext cx="502324" cy="502324"/>
          </a:xfrm>
          <a:prstGeom prst="rect">
            <a:avLst/>
          </a:prstGeom>
        </p:spPr>
      </p:pic>
    </p:spTree>
    <p:extLst>
      <p:ext uri="{BB962C8B-B14F-4D97-AF65-F5344CB8AC3E}">
        <p14:creationId xmlns="" xmlns:p14="http://schemas.microsoft.com/office/powerpoint/2010/main" val="3518183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Διάγραμμα ροής: Έγγραφο 10">
            <a:extLst>
              <a:ext uri="{FF2B5EF4-FFF2-40B4-BE49-F238E27FC236}">
                <a16:creationId xmlns="" xmlns:a16="http://schemas.microsoft.com/office/drawing/2014/main" id="{3F689137-2406-401A-8695-49E2DE0BD23E}"/>
              </a:ext>
            </a:extLst>
          </p:cNvPr>
          <p:cNvSpPr/>
          <p:nvPr/>
        </p:nvSpPr>
        <p:spPr>
          <a:xfrm rot="21080203">
            <a:off x="-1123490" y="3596232"/>
            <a:ext cx="8801919" cy="5963914"/>
          </a:xfrm>
          <a:prstGeom prst="flowChartDocument">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8" name="Βέλος: Πεντάγωνο 97">
            <a:extLst>
              <a:ext uri="{FF2B5EF4-FFF2-40B4-BE49-F238E27FC236}">
                <a16:creationId xmlns="" xmlns:a16="http://schemas.microsoft.com/office/drawing/2014/main" id="{94C549CE-7DBB-4867-8AF5-B36687D69C5E}"/>
              </a:ext>
            </a:extLst>
          </p:cNvPr>
          <p:cNvSpPr/>
          <p:nvPr/>
        </p:nvSpPr>
        <p:spPr>
          <a:xfrm rot="20051209">
            <a:off x="-182855" y="1907307"/>
            <a:ext cx="7861919" cy="3076401"/>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Βέλος: Πεντάγωνο 2">
            <a:extLst>
              <a:ext uri="{FF2B5EF4-FFF2-40B4-BE49-F238E27FC236}">
                <a16:creationId xmlns="" xmlns:a16="http://schemas.microsoft.com/office/drawing/2014/main" id="{6119E1AE-9416-4827-8FDE-EC4387709880}"/>
              </a:ext>
            </a:extLst>
          </p:cNvPr>
          <p:cNvSpPr/>
          <p:nvPr/>
        </p:nvSpPr>
        <p:spPr>
          <a:xfrm rot="20051209">
            <a:off x="-122474" y="1754946"/>
            <a:ext cx="7861919" cy="3076401"/>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Διπλός κυματισμός 12">
            <a:extLst>
              <a:ext uri="{FF2B5EF4-FFF2-40B4-BE49-F238E27FC236}">
                <a16:creationId xmlns="" xmlns:a16="http://schemas.microsoft.com/office/drawing/2014/main" id="{406C5C2A-758F-45F5-A778-55923F7F0F12}"/>
              </a:ext>
            </a:extLst>
          </p:cNvPr>
          <p:cNvSpPr/>
          <p:nvPr/>
        </p:nvSpPr>
        <p:spPr>
          <a:xfrm rot="21430878">
            <a:off x="-677767" y="3441843"/>
            <a:ext cx="7539654" cy="4034133"/>
          </a:xfrm>
          <a:prstGeom prst="doubleWave">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TextBox 5"/>
          <p:cNvSpPr txBox="1"/>
          <p:nvPr/>
        </p:nvSpPr>
        <p:spPr>
          <a:xfrm>
            <a:off x="266817" y="188412"/>
            <a:ext cx="3820720" cy="1231106"/>
          </a:xfrm>
          <a:prstGeom prst="rect">
            <a:avLst/>
          </a:prstGeom>
          <a:noFill/>
        </p:spPr>
        <p:txBody>
          <a:bodyPr wrap="square" rtlCol="0" anchor="ctr">
            <a:spAutoFit/>
          </a:bodyPr>
          <a:lstStyle/>
          <a:p>
            <a:r>
              <a:rPr lang="el-GR" sz="3400" b="1" dirty="0">
                <a:solidFill>
                  <a:schemeClr val="accent1">
                    <a:lumMod val="50000"/>
                  </a:schemeClr>
                </a:solidFill>
                <a:latin typeface="PF Agora Sans Pro UltraBlack" panose="02000507000000020003" pitchFamily="2" charset="0"/>
              </a:rPr>
              <a:t>ΕΠΕΝΔΥΟΝΤΑΣ</a:t>
            </a:r>
            <a:endParaRPr lang="en-US" sz="2800" b="1" dirty="0">
              <a:solidFill>
                <a:schemeClr val="accent1">
                  <a:lumMod val="50000"/>
                </a:schemeClr>
              </a:solidFill>
              <a:latin typeface="PF Agora Sans Pro UltraBlack" panose="02000507000000020003" pitchFamily="2" charset="0"/>
            </a:endParaRPr>
          </a:p>
          <a:p>
            <a:r>
              <a:rPr lang="el-GR" sz="2000" b="1" dirty="0">
                <a:solidFill>
                  <a:schemeClr val="accent1">
                    <a:lumMod val="50000"/>
                  </a:schemeClr>
                </a:solidFill>
              </a:rPr>
              <a:t>ΣΕ ΥΠΟΔΟΜΕΣ, </a:t>
            </a:r>
          </a:p>
          <a:p>
            <a:r>
              <a:rPr lang="el-GR" sz="2000" b="1" dirty="0">
                <a:solidFill>
                  <a:schemeClr val="accent1">
                    <a:lumMod val="50000"/>
                  </a:schemeClr>
                </a:solidFill>
              </a:rPr>
              <a:t>ΕΠΕΝΔΥΟΥΜΕ ΣΕ ΟΛΟΥΣ ΜΑΣ</a:t>
            </a:r>
          </a:p>
        </p:txBody>
      </p:sp>
      <p:sp>
        <p:nvSpPr>
          <p:cNvPr id="14" name="TextBox 13"/>
          <p:cNvSpPr txBox="1"/>
          <p:nvPr/>
        </p:nvSpPr>
        <p:spPr>
          <a:xfrm>
            <a:off x="266816" y="1551636"/>
            <a:ext cx="5132497" cy="1169551"/>
          </a:xfrm>
          <a:custGeom>
            <a:avLst/>
            <a:gdLst>
              <a:gd name="connsiteX0" fmla="*/ 0 w 5132497"/>
              <a:gd name="connsiteY0" fmla="*/ 0 h 1169551"/>
              <a:gd name="connsiteX1" fmla="*/ 5132497 w 5132497"/>
              <a:gd name="connsiteY1" fmla="*/ 0 h 1169551"/>
              <a:gd name="connsiteX2" fmla="*/ 5132497 w 5132497"/>
              <a:gd name="connsiteY2" fmla="*/ 1169551 h 1169551"/>
              <a:gd name="connsiteX3" fmla="*/ 0 w 5132497"/>
              <a:gd name="connsiteY3" fmla="*/ 1169551 h 1169551"/>
              <a:gd name="connsiteX4" fmla="*/ 0 w 5132497"/>
              <a:gd name="connsiteY4" fmla="*/ 0 h 1169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497" h="1169551" extrusionOk="0">
                <a:moveTo>
                  <a:pt x="0" y="0"/>
                </a:moveTo>
                <a:cubicBezTo>
                  <a:pt x="750647" y="130827"/>
                  <a:pt x="3376888" y="-13921"/>
                  <a:pt x="5132497" y="0"/>
                </a:cubicBezTo>
                <a:cubicBezTo>
                  <a:pt x="5027281" y="357901"/>
                  <a:pt x="5073847" y="692469"/>
                  <a:pt x="5132497" y="1169551"/>
                </a:cubicBezTo>
                <a:cubicBezTo>
                  <a:pt x="4616385" y="1105613"/>
                  <a:pt x="946967" y="1331785"/>
                  <a:pt x="0" y="1169551"/>
                </a:cubicBezTo>
                <a:cubicBezTo>
                  <a:pt x="-900" y="763481"/>
                  <a:pt x="-49060" y="240321"/>
                  <a:pt x="0" y="0"/>
                </a:cubicBezTo>
                <a:close/>
              </a:path>
            </a:pathLst>
          </a:custGeom>
          <a:noFill/>
          <a:ln>
            <a:noFill/>
            <a:extLst>
              <a:ext uri="{C807C97D-BFC1-408E-A445-0C87EB9F89A2}">
                <ask:lineSketchStyleProps xmlns="" xmlns:ask="http://schemas.microsoft.com/office/drawing/2018/sketchyshapes" sd="270116922">
                  <a:prstGeom prst="rect">
                    <a:avLst/>
                  </a:prstGeom>
                  <ask:type>
                    <ask:lineSketchCurved/>
                  </ask:type>
                </ask:lineSketchStyleProps>
              </a:ext>
            </a:extLst>
          </a:ln>
        </p:spPr>
        <p:txBody>
          <a:bodyPr wrap="square" rtlCol="0" anchor="ctr">
            <a:spAutoFit/>
          </a:bodyPr>
          <a:lstStyle/>
          <a:p>
            <a:r>
              <a:rPr lang="el-GR" sz="1400" b="1" dirty="0">
                <a:solidFill>
                  <a:schemeClr val="accent1">
                    <a:lumMod val="50000"/>
                  </a:schemeClr>
                </a:solidFill>
                <a:latin typeface="Century Gothic" panose="020B0502020202020204" pitchFamily="34" charset="0"/>
              </a:rPr>
              <a:t>ΟΙ ΕΠΕΝΔΥΣΕΙΣ ΣΕ ΥΠΟΔΟΜΕΣ ΘΑ ΣΥΝΕΙΣΦΕΡΟΥΝ ΚΑΤΑ </a:t>
            </a:r>
            <a:r>
              <a:rPr lang="el-GR" sz="1400" b="1" dirty="0">
                <a:solidFill>
                  <a:srgbClr val="DE2622"/>
                </a:solidFill>
                <a:latin typeface="Century Gothic" panose="020B0502020202020204" pitchFamily="34" charset="0"/>
              </a:rPr>
              <a:t>776 ΕΚΑΤΟΜΜΥΡΙΑ ΕΥΡΩ </a:t>
            </a:r>
            <a:r>
              <a:rPr lang="el-GR" sz="1400" b="1" dirty="0">
                <a:solidFill>
                  <a:schemeClr val="accent1">
                    <a:lumMod val="50000"/>
                  </a:schemeClr>
                </a:solidFill>
                <a:latin typeface="Century Gothic" panose="020B0502020202020204" pitchFamily="34" charset="0"/>
              </a:rPr>
              <a:t>ΣΤΗΝ ΠΕΡΙΦΕΡΕΙΑΚΗ ΟΙΚΟΝΟΜΙΑ &amp; ΚΑΤΑ </a:t>
            </a:r>
            <a:r>
              <a:rPr lang="el-GR" sz="1400" b="1" dirty="0">
                <a:solidFill>
                  <a:srgbClr val="DE2622"/>
                </a:solidFill>
                <a:latin typeface="Century Gothic" panose="020B0502020202020204" pitchFamily="34" charset="0"/>
              </a:rPr>
              <a:t>805 ΕΚΑΤΟΜΜΥΡΙΑ ΕΥΡΩ </a:t>
            </a:r>
            <a:r>
              <a:rPr lang="el-GR" sz="1400" b="1" dirty="0">
                <a:solidFill>
                  <a:schemeClr val="accent1">
                    <a:lumMod val="50000"/>
                  </a:schemeClr>
                </a:solidFill>
                <a:latin typeface="Century Gothic" panose="020B0502020202020204" pitchFamily="34" charset="0"/>
              </a:rPr>
              <a:t>ΣΤΟ ΕΙΣΟΔΗΜΑ ΤΩΝ ΝΟΙΚΟΚΥΡΙΩΝ ΤΗΣ ΔΥΤΙΚΗΣ ΕΛΛΑΔΑΣ </a:t>
            </a:r>
          </a:p>
          <a:p>
            <a:r>
              <a:rPr lang="el-GR" sz="1400" b="1" dirty="0">
                <a:solidFill>
                  <a:schemeClr val="accent1">
                    <a:lumMod val="50000"/>
                  </a:schemeClr>
                </a:solidFill>
                <a:latin typeface="Century Gothic" panose="020B0502020202020204" pitchFamily="34" charset="0"/>
              </a:rPr>
              <a:t> </a:t>
            </a:r>
          </a:p>
        </p:txBody>
      </p:sp>
      <p:pic>
        <p:nvPicPr>
          <p:cNvPr id="43" name="Picture 2">
            <a:extLst>
              <a:ext uri="{FF2B5EF4-FFF2-40B4-BE49-F238E27FC236}">
                <a16:creationId xmlns="" xmlns:a16="http://schemas.microsoft.com/office/drawing/2014/main" id="{0172D816-3EE8-48F4-8DAF-947EB2C745EA}"/>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p:blipFill>
        <p:spPr bwMode="auto">
          <a:xfrm>
            <a:off x="5556629" y="8846857"/>
            <a:ext cx="1056531" cy="681369"/>
          </a:xfrm>
          <a:prstGeom prst="rect">
            <a:avLst/>
          </a:prstGeom>
          <a:noFill/>
          <a:extLst>
            <a:ext uri="{909E8E84-426E-40DD-AFC4-6F175D3DCCD1}">
              <a14:hiddenFill xmlns="" xmlns:a14="http://schemas.microsoft.com/office/drawing/2010/main">
                <a:solidFill>
                  <a:srgbClr val="FFFFFF"/>
                </a:solidFill>
              </a14:hiddenFill>
            </a:ext>
          </a:extLst>
        </p:spPr>
      </p:pic>
      <p:sp>
        <p:nvSpPr>
          <p:cNvPr id="50" name="Στρογγύλεμα διαγώνιας γωνίας του ορθογωνίου 7">
            <a:extLst>
              <a:ext uri="{FF2B5EF4-FFF2-40B4-BE49-F238E27FC236}">
                <a16:creationId xmlns="" xmlns:a16="http://schemas.microsoft.com/office/drawing/2014/main" id="{F66A5F36-7A31-49B4-ADF4-8079138B94C5}"/>
              </a:ext>
            </a:extLst>
          </p:cNvPr>
          <p:cNvSpPr/>
          <p:nvPr/>
        </p:nvSpPr>
        <p:spPr>
          <a:xfrm>
            <a:off x="4863482" y="451490"/>
            <a:ext cx="1866904" cy="613643"/>
          </a:xfrm>
          <a:prstGeom prst="round2DiagRect">
            <a:avLst>
              <a:gd name="adj1" fmla="val 25857"/>
              <a:gd name="adj2" fmla="val 0"/>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latin typeface="Century Gothic" panose="020B0502020202020204" pitchFamily="34" charset="0"/>
            </a:endParaRPr>
          </a:p>
        </p:txBody>
      </p:sp>
      <p:sp>
        <p:nvSpPr>
          <p:cNvPr id="8" name="Στρογγύλεμα διαγώνιας γωνίας του ορθογωνίου 7"/>
          <p:cNvSpPr/>
          <p:nvPr/>
        </p:nvSpPr>
        <p:spPr>
          <a:xfrm>
            <a:off x="4197503" y="451491"/>
            <a:ext cx="923925" cy="613591"/>
          </a:xfrm>
          <a:prstGeom prst="round2DiagRect">
            <a:avLst>
              <a:gd name="adj1" fmla="val 25857"/>
              <a:gd name="adj2" fmla="val 0"/>
            </a:avLst>
          </a:prstGeom>
          <a:solidFill>
            <a:srgbClr val="DE2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bg1"/>
                </a:solidFill>
                <a:latin typeface="Century Gothic" panose="020B0502020202020204" pitchFamily="34" charset="0"/>
              </a:rPr>
              <a:t>174</a:t>
            </a:r>
          </a:p>
        </p:txBody>
      </p:sp>
      <p:sp>
        <p:nvSpPr>
          <p:cNvPr id="2" name="TextBox 1">
            <a:extLst>
              <a:ext uri="{FF2B5EF4-FFF2-40B4-BE49-F238E27FC236}">
                <a16:creationId xmlns="" xmlns:a16="http://schemas.microsoft.com/office/drawing/2014/main" id="{940FC8CC-5CC4-4BAB-8E2F-12B959100F21}"/>
              </a:ext>
            </a:extLst>
          </p:cNvPr>
          <p:cNvSpPr txBox="1"/>
          <p:nvPr/>
        </p:nvSpPr>
        <p:spPr>
          <a:xfrm>
            <a:off x="5088626" y="489829"/>
            <a:ext cx="1866904" cy="553998"/>
          </a:xfrm>
          <a:prstGeom prst="rect">
            <a:avLst/>
          </a:prstGeom>
          <a:noFill/>
        </p:spPr>
        <p:txBody>
          <a:bodyPr wrap="square" rtlCol="0">
            <a:spAutoFit/>
          </a:bodyPr>
          <a:lstStyle/>
          <a:p>
            <a:r>
              <a:rPr lang="el-GR" sz="1500" b="1" dirty="0">
                <a:solidFill>
                  <a:schemeClr val="bg1"/>
                </a:solidFill>
              </a:rPr>
              <a:t>Έργα υποδομών</a:t>
            </a:r>
          </a:p>
          <a:p>
            <a:r>
              <a:rPr lang="el-GR" sz="1500" b="1" dirty="0">
                <a:solidFill>
                  <a:schemeClr val="bg1"/>
                </a:solidFill>
              </a:rPr>
              <a:t>στη Δυτική Ελλάδα</a:t>
            </a:r>
          </a:p>
        </p:txBody>
      </p:sp>
      <p:pic>
        <p:nvPicPr>
          <p:cNvPr id="16" name="Γραφικό 15">
            <a:extLst>
              <a:ext uri="{FF2B5EF4-FFF2-40B4-BE49-F238E27FC236}">
                <a16:creationId xmlns="" xmlns:a16="http://schemas.microsoft.com/office/drawing/2014/main" id="{A8FFCBFE-27E1-4D96-911B-B7788E768634}"/>
              </a:ext>
            </a:extLst>
          </p:cNvPr>
          <p:cNvPicPr>
            <a:picLocks noChangeAspect="1"/>
          </p:cNvPicPr>
          <p:nvPr/>
        </p:nvPicPr>
        <p:blipFill>
          <a:blip r:embed="rId3">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272679" y="2841360"/>
            <a:ext cx="7492193" cy="6879609"/>
          </a:xfrm>
          <a:prstGeom prst="rect">
            <a:avLst/>
          </a:prstGeom>
        </p:spPr>
      </p:pic>
      <p:pic>
        <p:nvPicPr>
          <p:cNvPr id="36" name="Γραφικό 35" descr="Ετικέτα">
            <a:extLst>
              <a:ext uri="{FF2B5EF4-FFF2-40B4-BE49-F238E27FC236}">
                <a16:creationId xmlns="" xmlns:a16="http://schemas.microsoft.com/office/drawing/2014/main" id="{CDF84252-C226-493D-BD0F-B51A169170CF}"/>
              </a:ext>
            </a:extLst>
          </p:cNvPr>
          <p:cNvPicPr>
            <a:picLocks noChangeAspect="1"/>
          </p:cNvPicPr>
          <p:nvPr/>
        </p:nvPicPr>
        <p:blipFill>
          <a:blip r:embed="rId4"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p:blipFill>
        <p:spPr>
          <a:xfrm>
            <a:off x="266816" y="3276182"/>
            <a:ext cx="648886" cy="648886"/>
          </a:xfrm>
          <a:prstGeom prst="rect">
            <a:avLst/>
          </a:prstGeom>
        </p:spPr>
      </p:pic>
      <p:sp>
        <p:nvSpPr>
          <p:cNvPr id="37" name="Ορθογώνιο 27">
            <a:extLst>
              <a:ext uri="{FF2B5EF4-FFF2-40B4-BE49-F238E27FC236}">
                <a16:creationId xmlns="" xmlns:a16="http://schemas.microsoft.com/office/drawing/2014/main" id="{610F388A-3CF9-49FD-BC89-AC1B4F11D8A8}"/>
              </a:ext>
            </a:extLst>
          </p:cNvPr>
          <p:cNvSpPr/>
          <p:nvPr/>
        </p:nvSpPr>
        <p:spPr>
          <a:xfrm>
            <a:off x="628914" y="3312120"/>
            <a:ext cx="2325440" cy="430887"/>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l-GR" sz="2200" b="1" dirty="0">
                <a:solidFill>
                  <a:schemeClr val="accent1">
                    <a:lumMod val="50000"/>
                  </a:schemeClr>
                </a:solidFill>
                <a:latin typeface="PF Agora Sans Pro Black" panose="02000500000000020004" pitchFamily="2" charset="0"/>
              </a:rPr>
              <a:t>ΜΕΤΑΠΟΙΗΣΗ</a:t>
            </a:r>
          </a:p>
        </p:txBody>
      </p:sp>
      <p:sp>
        <p:nvSpPr>
          <p:cNvPr id="38" name="Ορθογώνιο 29">
            <a:extLst>
              <a:ext uri="{FF2B5EF4-FFF2-40B4-BE49-F238E27FC236}">
                <a16:creationId xmlns="" xmlns:a16="http://schemas.microsoft.com/office/drawing/2014/main" id="{107077EC-9EC8-488A-88D2-3A0AF63274A4}"/>
              </a:ext>
            </a:extLst>
          </p:cNvPr>
          <p:cNvSpPr/>
          <p:nvPr/>
        </p:nvSpPr>
        <p:spPr>
          <a:xfrm>
            <a:off x="688295" y="3724929"/>
            <a:ext cx="4973469" cy="830997"/>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180000">
              <a:buFont typeface="Wingdings" panose="05000000000000000000" pitchFamily="2" charset="2"/>
              <a:buChar char="§"/>
            </a:pPr>
            <a:r>
              <a:rPr lang="el-GR" sz="1600" dirty="0">
                <a:solidFill>
                  <a:schemeClr val="accent1">
                    <a:lumMod val="50000"/>
                  </a:schemeClr>
                </a:solidFill>
              </a:rPr>
              <a:t>Αύξηση της ΑΠΑ κατά 2,1€</a:t>
            </a:r>
            <a:endParaRPr lang="en-US" sz="1600" dirty="0">
              <a:solidFill>
                <a:schemeClr val="accent1">
                  <a:lumMod val="50000"/>
                </a:schemeClr>
              </a:solidFill>
            </a:endParaRPr>
          </a:p>
          <a:p>
            <a:pPr marL="342900" indent="-180000">
              <a:buFont typeface="Wingdings" panose="05000000000000000000" pitchFamily="2" charset="2"/>
              <a:buChar char="§"/>
            </a:pPr>
            <a:r>
              <a:rPr lang="el-GR" sz="1600" dirty="0">
                <a:solidFill>
                  <a:schemeClr val="accent1">
                    <a:lumMod val="50000"/>
                  </a:schemeClr>
                </a:solidFill>
              </a:rPr>
              <a:t>Αύξηση του εισοδήματος</a:t>
            </a:r>
            <a:r>
              <a:rPr lang="en-US" sz="1600" dirty="0">
                <a:solidFill>
                  <a:schemeClr val="accent1">
                    <a:lumMod val="50000"/>
                  </a:schemeClr>
                </a:solidFill>
              </a:rPr>
              <a:t> </a:t>
            </a:r>
            <a:r>
              <a:rPr lang="el-GR" sz="1600" dirty="0">
                <a:solidFill>
                  <a:schemeClr val="accent1">
                    <a:lumMod val="50000"/>
                  </a:schemeClr>
                </a:solidFill>
              </a:rPr>
              <a:t>των νοικοκυριών κατά</a:t>
            </a:r>
            <a:r>
              <a:rPr lang="en-US" sz="1600" dirty="0">
                <a:solidFill>
                  <a:schemeClr val="accent1">
                    <a:lumMod val="50000"/>
                  </a:schemeClr>
                </a:solidFill>
              </a:rPr>
              <a:t> </a:t>
            </a:r>
            <a:r>
              <a:rPr lang="el-GR" sz="1600" dirty="0">
                <a:solidFill>
                  <a:schemeClr val="accent1">
                    <a:lumMod val="50000"/>
                  </a:schemeClr>
                </a:solidFill>
              </a:rPr>
              <a:t>2,5€ </a:t>
            </a:r>
            <a:endParaRPr lang="en-US" sz="1600" dirty="0">
              <a:solidFill>
                <a:schemeClr val="accent1">
                  <a:lumMod val="50000"/>
                </a:schemeClr>
              </a:solidFill>
            </a:endParaRPr>
          </a:p>
          <a:p>
            <a:pPr marL="342900" indent="-180000">
              <a:buFont typeface="Wingdings" panose="05000000000000000000" pitchFamily="2" charset="2"/>
              <a:buChar char="§"/>
            </a:pPr>
            <a:r>
              <a:rPr lang="el-GR" sz="1600" dirty="0">
                <a:solidFill>
                  <a:schemeClr val="accent1">
                    <a:lumMod val="50000"/>
                  </a:schemeClr>
                </a:solidFill>
              </a:rPr>
              <a:t>4,8 νέες θέσεις απασχόλησης</a:t>
            </a:r>
            <a:r>
              <a:rPr lang="en-US" sz="1600" dirty="0">
                <a:solidFill>
                  <a:schemeClr val="accent1">
                    <a:lumMod val="50000"/>
                  </a:schemeClr>
                </a:solidFill>
              </a:rPr>
              <a:t> </a:t>
            </a:r>
            <a:endParaRPr lang="el-GR" sz="1600" dirty="0">
              <a:solidFill>
                <a:schemeClr val="accent1">
                  <a:lumMod val="50000"/>
                </a:schemeClr>
              </a:solidFill>
            </a:endParaRPr>
          </a:p>
        </p:txBody>
      </p:sp>
      <p:sp>
        <p:nvSpPr>
          <p:cNvPr id="39" name="Ορθογώνιο 27">
            <a:extLst>
              <a:ext uri="{FF2B5EF4-FFF2-40B4-BE49-F238E27FC236}">
                <a16:creationId xmlns="" xmlns:a16="http://schemas.microsoft.com/office/drawing/2014/main" id="{C4B8F521-46AB-47DE-B96D-34242AE9D06C}"/>
              </a:ext>
            </a:extLst>
          </p:cNvPr>
          <p:cNvSpPr/>
          <p:nvPr/>
        </p:nvSpPr>
        <p:spPr>
          <a:xfrm>
            <a:off x="1483045" y="5432663"/>
            <a:ext cx="2325440" cy="430887"/>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2200" b="1" dirty="0">
                <a:solidFill>
                  <a:schemeClr val="accent1">
                    <a:lumMod val="50000"/>
                  </a:schemeClr>
                </a:solidFill>
                <a:latin typeface="PF Agora Sans Pro Black" panose="02000500000000020004" pitchFamily="2" charset="0"/>
              </a:rPr>
              <a:t>ΚΑΤΑΣΚΕΥΕΣ</a:t>
            </a:r>
          </a:p>
        </p:txBody>
      </p:sp>
      <p:sp>
        <p:nvSpPr>
          <p:cNvPr id="40" name="Ορθογώνιο 27">
            <a:extLst>
              <a:ext uri="{FF2B5EF4-FFF2-40B4-BE49-F238E27FC236}">
                <a16:creationId xmlns="" xmlns:a16="http://schemas.microsoft.com/office/drawing/2014/main" id="{07790617-29B1-457B-9DB0-033982B32385}"/>
              </a:ext>
            </a:extLst>
          </p:cNvPr>
          <p:cNvSpPr/>
          <p:nvPr/>
        </p:nvSpPr>
        <p:spPr>
          <a:xfrm>
            <a:off x="824675" y="7509933"/>
            <a:ext cx="4731953" cy="430887"/>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2200" b="1" dirty="0">
                <a:solidFill>
                  <a:schemeClr val="accent1">
                    <a:lumMod val="50000"/>
                  </a:schemeClr>
                </a:solidFill>
                <a:latin typeface="PF Agora Sans Pro Black" panose="02000500000000020004" pitchFamily="2" charset="0"/>
              </a:rPr>
              <a:t>ΕΝΗΜΕΡΩΣΗ &amp; ΕΠΙΚΟΙΝΩΝΙΑ</a:t>
            </a:r>
          </a:p>
        </p:txBody>
      </p:sp>
      <p:sp>
        <p:nvSpPr>
          <p:cNvPr id="41" name="Ορθογώνιο 29">
            <a:extLst>
              <a:ext uri="{FF2B5EF4-FFF2-40B4-BE49-F238E27FC236}">
                <a16:creationId xmlns="" xmlns:a16="http://schemas.microsoft.com/office/drawing/2014/main" id="{ADE47C09-99E4-4D92-B27F-B29DD1056B44}"/>
              </a:ext>
            </a:extLst>
          </p:cNvPr>
          <p:cNvSpPr/>
          <p:nvPr/>
        </p:nvSpPr>
        <p:spPr>
          <a:xfrm>
            <a:off x="1321750" y="5823842"/>
            <a:ext cx="4973469" cy="830997"/>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180000">
              <a:buFont typeface="Wingdings" panose="05000000000000000000" pitchFamily="2" charset="2"/>
              <a:buChar char="§"/>
            </a:pPr>
            <a:r>
              <a:rPr lang="el-GR" sz="1600" dirty="0">
                <a:solidFill>
                  <a:schemeClr val="accent1">
                    <a:lumMod val="50000"/>
                  </a:schemeClr>
                </a:solidFill>
              </a:rPr>
              <a:t>Αύξηση της ΑΠΑ</a:t>
            </a:r>
            <a:r>
              <a:rPr lang="en-US" sz="1600" dirty="0">
                <a:solidFill>
                  <a:schemeClr val="accent1">
                    <a:lumMod val="50000"/>
                  </a:schemeClr>
                </a:solidFill>
              </a:rPr>
              <a:t> </a:t>
            </a:r>
            <a:r>
              <a:rPr lang="el-GR" sz="1600" dirty="0">
                <a:solidFill>
                  <a:schemeClr val="accent1">
                    <a:lumMod val="50000"/>
                  </a:schemeClr>
                </a:solidFill>
              </a:rPr>
              <a:t>κατά 1,8€</a:t>
            </a:r>
            <a:endParaRPr lang="en-US" sz="1600" dirty="0">
              <a:solidFill>
                <a:schemeClr val="accent1">
                  <a:lumMod val="50000"/>
                </a:schemeClr>
              </a:solidFill>
            </a:endParaRPr>
          </a:p>
          <a:p>
            <a:pPr marL="342900" indent="-180000">
              <a:buFont typeface="Wingdings" panose="05000000000000000000" pitchFamily="2" charset="2"/>
              <a:buChar char="§"/>
            </a:pPr>
            <a:r>
              <a:rPr lang="el-GR" sz="1600" dirty="0">
                <a:solidFill>
                  <a:schemeClr val="accent1">
                    <a:lumMod val="50000"/>
                  </a:schemeClr>
                </a:solidFill>
              </a:rPr>
              <a:t>Αύξηση του εισοδήματος</a:t>
            </a:r>
            <a:r>
              <a:rPr lang="en-US" sz="1600" dirty="0">
                <a:solidFill>
                  <a:schemeClr val="accent1">
                    <a:lumMod val="50000"/>
                  </a:schemeClr>
                </a:solidFill>
              </a:rPr>
              <a:t> </a:t>
            </a:r>
            <a:r>
              <a:rPr lang="el-GR" sz="1600" dirty="0">
                <a:solidFill>
                  <a:schemeClr val="accent1">
                    <a:lumMod val="50000"/>
                  </a:schemeClr>
                </a:solidFill>
              </a:rPr>
              <a:t>των νοικοκυριών κατά</a:t>
            </a:r>
            <a:r>
              <a:rPr lang="en-US" sz="1600" dirty="0">
                <a:solidFill>
                  <a:schemeClr val="accent1">
                    <a:lumMod val="50000"/>
                  </a:schemeClr>
                </a:solidFill>
              </a:rPr>
              <a:t> </a:t>
            </a:r>
            <a:r>
              <a:rPr lang="el-GR" sz="1600" dirty="0">
                <a:solidFill>
                  <a:schemeClr val="accent1">
                    <a:lumMod val="50000"/>
                  </a:schemeClr>
                </a:solidFill>
              </a:rPr>
              <a:t>1,9€ </a:t>
            </a:r>
            <a:endParaRPr lang="en-US" sz="1600" dirty="0">
              <a:solidFill>
                <a:schemeClr val="accent1">
                  <a:lumMod val="50000"/>
                </a:schemeClr>
              </a:solidFill>
            </a:endParaRPr>
          </a:p>
          <a:p>
            <a:pPr marL="342900" indent="-180000">
              <a:buFont typeface="Wingdings" panose="05000000000000000000" pitchFamily="2" charset="2"/>
              <a:buChar char="§"/>
            </a:pPr>
            <a:r>
              <a:rPr lang="el-GR" sz="1600" dirty="0">
                <a:solidFill>
                  <a:schemeClr val="accent1">
                    <a:lumMod val="50000"/>
                  </a:schemeClr>
                </a:solidFill>
              </a:rPr>
              <a:t>1,4 νέες θέσεις απασχόλησης</a:t>
            </a:r>
            <a:r>
              <a:rPr lang="en-US" sz="1600" dirty="0">
                <a:solidFill>
                  <a:schemeClr val="accent1">
                    <a:lumMod val="50000"/>
                  </a:schemeClr>
                </a:solidFill>
              </a:rPr>
              <a:t> </a:t>
            </a:r>
            <a:endParaRPr lang="el-GR" sz="1600" dirty="0">
              <a:solidFill>
                <a:schemeClr val="accent1">
                  <a:lumMod val="50000"/>
                </a:schemeClr>
              </a:solidFill>
            </a:endParaRPr>
          </a:p>
        </p:txBody>
      </p:sp>
      <p:sp>
        <p:nvSpPr>
          <p:cNvPr id="42" name="Ορθογώνιο 29">
            <a:extLst>
              <a:ext uri="{FF2B5EF4-FFF2-40B4-BE49-F238E27FC236}">
                <a16:creationId xmlns="" xmlns:a16="http://schemas.microsoft.com/office/drawing/2014/main" id="{3C104BC4-0636-48A5-B743-023AE3EC15E5}"/>
              </a:ext>
            </a:extLst>
          </p:cNvPr>
          <p:cNvSpPr/>
          <p:nvPr/>
        </p:nvSpPr>
        <p:spPr>
          <a:xfrm>
            <a:off x="713754" y="7905187"/>
            <a:ext cx="4973469" cy="830997"/>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180000">
              <a:buFont typeface="Wingdings" panose="05000000000000000000" pitchFamily="2" charset="2"/>
              <a:buChar char="§"/>
            </a:pPr>
            <a:r>
              <a:rPr lang="el-GR" sz="1600" dirty="0">
                <a:solidFill>
                  <a:schemeClr val="accent1">
                    <a:lumMod val="50000"/>
                  </a:schemeClr>
                </a:solidFill>
              </a:rPr>
              <a:t>Αύξηση της ΑΠΑ κατά 1,7€</a:t>
            </a:r>
            <a:endParaRPr lang="en-US" sz="1600" dirty="0">
              <a:solidFill>
                <a:schemeClr val="accent1">
                  <a:lumMod val="50000"/>
                </a:schemeClr>
              </a:solidFill>
            </a:endParaRPr>
          </a:p>
          <a:p>
            <a:pPr marL="342900" indent="-180000">
              <a:buFont typeface="Wingdings" panose="05000000000000000000" pitchFamily="2" charset="2"/>
              <a:buChar char="§"/>
            </a:pPr>
            <a:r>
              <a:rPr lang="el-GR" sz="1600" dirty="0">
                <a:solidFill>
                  <a:schemeClr val="accent1">
                    <a:lumMod val="50000"/>
                  </a:schemeClr>
                </a:solidFill>
              </a:rPr>
              <a:t>Αύξηση του εισοδήματος</a:t>
            </a:r>
            <a:r>
              <a:rPr lang="en-US" sz="1600" dirty="0">
                <a:solidFill>
                  <a:schemeClr val="accent1">
                    <a:lumMod val="50000"/>
                  </a:schemeClr>
                </a:solidFill>
              </a:rPr>
              <a:t> </a:t>
            </a:r>
            <a:r>
              <a:rPr lang="el-GR" sz="1600" dirty="0">
                <a:solidFill>
                  <a:schemeClr val="accent1">
                    <a:lumMod val="50000"/>
                  </a:schemeClr>
                </a:solidFill>
              </a:rPr>
              <a:t>των νοικοκυριών κατά</a:t>
            </a:r>
            <a:r>
              <a:rPr lang="en-US" sz="1600" dirty="0">
                <a:solidFill>
                  <a:schemeClr val="accent1">
                    <a:lumMod val="50000"/>
                  </a:schemeClr>
                </a:solidFill>
              </a:rPr>
              <a:t> </a:t>
            </a:r>
            <a:r>
              <a:rPr lang="el-GR" sz="1600" dirty="0">
                <a:solidFill>
                  <a:schemeClr val="accent1">
                    <a:lumMod val="50000"/>
                  </a:schemeClr>
                </a:solidFill>
              </a:rPr>
              <a:t>1,8€ </a:t>
            </a:r>
            <a:endParaRPr lang="en-US" sz="1600" dirty="0">
              <a:solidFill>
                <a:schemeClr val="accent1">
                  <a:lumMod val="50000"/>
                </a:schemeClr>
              </a:solidFill>
            </a:endParaRPr>
          </a:p>
          <a:p>
            <a:pPr marL="342900" indent="-180000">
              <a:buFont typeface="Wingdings" panose="05000000000000000000" pitchFamily="2" charset="2"/>
              <a:buChar char="§"/>
            </a:pPr>
            <a:r>
              <a:rPr lang="el-GR" sz="1600" dirty="0">
                <a:solidFill>
                  <a:schemeClr val="accent1">
                    <a:lumMod val="50000"/>
                  </a:schemeClr>
                </a:solidFill>
              </a:rPr>
              <a:t>2,4 νέες θέσεις απασχόλησης</a:t>
            </a:r>
            <a:r>
              <a:rPr lang="en-US" sz="1600" dirty="0">
                <a:solidFill>
                  <a:schemeClr val="accent1">
                    <a:lumMod val="50000"/>
                  </a:schemeClr>
                </a:solidFill>
              </a:rPr>
              <a:t> </a:t>
            </a:r>
            <a:endParaRPr lang="el-GR" sz="1600" dirty="0">
              <a:solidFill>
                <a:schemeClr val="accent1">
                  <a:lumMod val="50000"/>
                </a:schemeClr>
              </a:solidFill>
            </a:endParaRPr>
          </a:p>
        </p:txBody>
      </p:sp>
      <p:pic>
        <p:nvPicPr>
          <p:cNvPr id="18" name="Γραφικό 17" descr="Γερανός">
            <a:extLst>
              <a:ext uri="{FF2B5EF4-FFF2-40B4-BE49-F238E27FC236}">
                <a16:creationId xmlns="" xmlns:a16="http://schemas.microsoft.com/office/drawing/2014/main" id="{8402F4FC-CC8B-42EE-BF0F-47EC34ACD932}"/>
              </a:ext>
            </a:extLst>
          </p:cNvPr>
          <p:cNvPicPr>
            <a:picLocks noChangeAspect="1"/>
          </p:cNvPicPr>
          <p:nvPr/>
        </p:nvPicPr>
        <p:blipFill>
          <a:blip r:embed="rId5"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974329" y="5383726"/>
            <a:ext cx="594529" cy="594529"/>
          </a:xfrm>
          <a:prstGeom prst="rect">
            <a:avLst/>
          </a:prstGeom>
        </p:spPr>
      </p:pic>
      <p:pic>
        <p:nvPicPr>
          <p:cNvPr id="20" name="Γραφικό 19" descr="Συνομιλία RTL">
            <a:extLst>
              <a:ext uri="{FF2B5EF4-FFF2-40B4-BE49-F238E27FC236}">
                <a16:creationId xmlns="" xmlns:a16="http://schemas.microsoft.com/office/drawing/2014/main" id="{474E6189-2281-4A70-BB58-26A2D5BC246D}"/>
              </a:ext>
            </a:extLst>
          </p:cNvPr>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280113" y="7471738"/>
            <a:ext cx="564235" cy="564235"/>
          </a:xfrm>
          <a:prstGeom prst="rect">
            <a:avLst/>
          </a:prstGeom>
        </p:spPr>
      </p:pic>
      <p:sp>
        <p:nvSpPr>
          <p:cNvPr id="47" name="TextBox 46">
            <a:extLst>
              <a:ext uri="{FF2B5EF4-FFF2-40B4-BE49-F238E27FC236}">
                <a16:creationId xmlns="" xmlns:a16="http://schemas.microsoft.com/office/drawing/2014/main" id="{1CF152AA-21B1-4DAB-AA22-557B0608FC5A}"/>
              </a:ext>
            </a:extLst>
          </p:cNvPr>
          <p:cNvSpPr txBox="1"/>
          <p:nvPr/>
        </p:nvSpPr>
        <p:spPr>
          <a:xfrm>
            <a:off x="280112" y="2454066"/>
            <a:ext cx="4808513" cy="584775"/>
          </a:xfrm>
          <a:prstGeom prst="rect">
            <a:avLst/>
          </a:prstGeom>
          <a:noFill/>
        </p:spPr>
        <p:txBody>
          <a:bodyPr wrap="square" rtlCol="0">
            <a:spAutoFit/>
          </a:bodyPr>
          <a:lstStyle/>
          <a:p>
            <a:r>
              <a:rPr lang="el-GR" sz="1400" dirty="0">
                <a:solidFill>
                  <a:schemeClr val="accent1">
                    <a:lumMod val="50000"/>
                  </a:schemeClr>
                </a:solidFill>
              </a:rPr>
              <a:t>Κάθε </a:t>
            </a:r>
            <a:r>
              <a:rPr lang="el-GR" b="1" dirty="0">
                <a:solidFill>
                  <a:schemeClr val="accent1">
                    <a:lumMod val="50000"/>
                  </a:schemeClr>
                </a:solidFill>
              </a:rPr>
              <a:t>1€</a:t>
            </a:r>
            <a:r>
              <a:rPr lang="el-GR" sz="1400" dirty="0">
                <a:solidFill>
                  <a:schemeClr val="accent1">
                    <a:lumMod val="50000"/>
                  </a:schemeClr>
                </a:solidFill>
              </a:rPr>
              <a:t> που επενδύεται και κάθε </a:t>
            </a:r>
            <a:r>
              <a:rPr lang="el-GR" b="1" dirty="0">
                <a:solidFill>
                  <a:schemeClr val="accent1">
                    <a:lumMod val="50000"/>
                  </a:schemeClr>
                </a:solidFill>
              </a:rPr>
              <a:t>νέα</a:t>
            </a:r>
            <a:r>
              <a:rPr lang="el-GR" sz="1400" dirty="0">
                <a:solidFill>
                  <a:schemeClr val="accent1">
                    <a:lumMod val="50000"/>
                  </a:schemeClr>
                </a:solidFill>
              </a:rPr>
              <a:t> θέση εργασίας </a:t>
            </a:r>
          </a:p>
          <a:p>
            <a:r>
              <a:rPr lang="el-GR" sz="1400" dirty="0">
                <a:solidFill>
                  <a:schemeClr val="accent1">
                    <a:lumMod val="50000"/>
                  </a:schemeClr>
                </a:solidFill>
              </a:rPr>
              <a:t>στους παραπάνω τομείς οδηγεί σε</a:t>
            </a:r>
            <a:endParaRPr lang="en-US" sz="1400" dirty="0">
              <a:solidFill>
                <a:schemeClr val="accent1">
                  <a:lumMod val="50000"/>
                </a:schemeClr>
              </a:solidFill>
            </a:endParaRPr>
          </a:p>
        </p:txBody>
      </p:sp>
      <p:sp>
        <p:nvSpPr>
          <p:cNvPr id="23" name="TextBox 22">
            <a:extLst>
              <a:ext uri="{FF2B5EF4-FFF2-40B4-BE49-F238E27FC236}">
                <a16:creationId xmlns="" xmlns:a16="http://schemas.microsoft.com/office/drawing/2014/main" id="{1293CDC8-F0EB-4A6F-8169-79DB7144C3E0}"/>
              </a:ext>
            </a:extLst>
          </p:cNvPr>
          <p:cNvSpPr txBox="1"/>
          <p:nvPr/>
        </p:nvSpPr>
        <p:spPr>
          <a:xfrm>
            <a:off x="-1812998" y="9219473"/>
            <a:ext cx="4808513" cy="276999"/>
          </a:xfrm>
          <a:prstGeom prst="rect">
            <a:avLst/>
          </a:prstGeom>
          <a:noFill/>
        </p:spPr>
        <p:txBody>
          <a:bodyPr wrap="square" rtlCol="0">
            <a:spAutoFit/>
          </a:bodyPr>
          <a:lstStyle/>
          <a:p>
            <a:pPr algn="r"/>
            <a:r>
              <a:rPr lang="el-GR" sz="1200" i="1" dirty="0">
                <a:solidFill>
                  <a:schemeClr val="accent1">
                    <a:lumMod val="50000"/>
                  </a:schemeClr>
                </a:solidFill>
              </a:rPr>
              <a:t>* ΑΠΑ: Ακαθάριστη προστιθέμενη αξία</a:t>
            </a:r>
            <a:endParaRPr lang="en-US" sz="1200" i="1" dirty="0">
              <a:solidFill>
                <a:schemeClr val="accent1">
                  <a:lumMod val="50000"/>
                </a:schemeClr>
              </a:solidFill>
            </a:endParaRPr>
          </a:p>
        </p:txBody>
      </p:sp>
    </p:spTree>
    <p:extLst>
      <p:ext uri="{BB962C8B-B14F-4D97-AF65-F5344CB8AC3E}">
        <p14:creationId xmlns="" xmlns:p14="http://schemas.microsoft.com/office/powerpoint/2010/main" val="3672822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Διάγραμμα ροής: Έγγραφο 10">
            <a:extLst>
              <a:ext uri="{FF2B5EF4-FFF2-40B4-BE49-F238E27FC236}">
                <a16:creationId xmlns="" xmlns:a16="http://schemas.microsoft.com/office/drawing/2014/main" id="{3F689137-2406-401A-8695-49E2DE0BD23E}"/>
              </a:ext>
            </a:extLst>
          </p:cNvPr>
          <p:cNvSpPr/>
          <p:nvPr/>
        </p:nvSpPr>
        <p:spPr>
          <a:xfrm rot="21080203">
            <a:off x="-1016930" y="4243975"/>
            <a:ext cx="8801919" cy="5963914"/>
          </a:xfrm>
          <a:prstGeom prst="flowChartDocument">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8" name="Βέλος: Πεντάγωνο 97">
            <a:extLst>
              <a:ext uri="{FF2B5EF4-FFF2-40B4-BE49-F238E27FC236}">
                <a16:creationId xmlns="" xmlns:a16="http://schemas.microsoft.com/office/drawing/2014/main" id="{94C549CE-7DBB-4867-8AF5-B36687D69C5E}"/>
              </a:ext>
            </a:extLst>
          </p:cNvPr>
          <p:cNvSpPr/>
          <p:nvPr/>
        </p:nvSpPr>
        <p:spPr>
          <a:xfrm rot="20051209">
            <a:off x="-182855" y="1907307"/>
            <a:ext cx="7861919" cy="3076401"/>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Βέλος: Πεντάγωνο 2">
            <a:extLst>
              <a:ext uri="{FF2B5EF4-FFF2-40B4-BE49-F238E27FC236}">
                <a16:creationId xmlns="" xmlns:a16="http://schemas.microsoft.com/office/drawing/2014/main" id="{6119E1AE-9416-4827-8FDE-EC4387709880}"/>
              </a:ext>
            </a:extLst>
          </p:cNvPr>
          <p:cNvSpPr/>
          <p:nvPr/>
        </p:nvSpPr>
        <p:spPr>
          <a:xfrm rot="20051209">
            <a:off x="-122474" y="1754946"/>
            <a:ext cx="7861919" cy="3076401"/>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Διπλός κυματισμός 12">
            <a:extLst>
              <a:ext uri="{FF2B5EF4-FFF2-40B4-BE49-F238E27FC236}">
                <a16:creationId xmlns="" xmlns:a16="http://schemas.microsoft.com/office/drawing/2014/main" id="{406C5C2A-758F-45F5-A778-55923F7F0F12}"/>
              </a:ext>
            </a:extLst>
          </p:cNvPr>
          <p:cNvSpPr/>
          <p:nvPr/>
        </p:nvSpPr>
        <p:spPr>
          <a:xfrm rot="21430878">
            <a:off x="-679167" y="2804412"/>
            <a:ext cx="7642317" cy="4088509"/>
          </a:xfrm>
          <a:prstGeom prst="doubleWave">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TextBox 5"/>
          <p:cNvSpPr txBox="1"/>
          <p:nvPr/>
        </p:nvSpPr>
        <p:spPr>
          <a:xfrm>
            <a:off x="266817" y="80690"/>
            <a:ext cx="3820720" cy="1446550"/>
          </a:xfrm>
          <a:prstGeom prst="rect">
            <a:avLst/>
          </a:prstGeom>
          <a:noFill/>
        </p:spPr>
        <p:txBody>
          <a:bodyPr wrap="square" rtlCol="0" anchor="ctr">
            <a:spAutoFit/>
          </a:bodyPr>
          <a:lstStyle/>
          <a:p>
            <a:r>
              <a:rPr lang="el-GR" sz="3400" b="1" dirty="0">
                <a:solidFill>
                  <a:schemeClr val="accent1">
                    <a:lumMod val="50000"/>
                  </a:schemeClr>
                </a:solidFill>
                <a:latin typeface="PF Agora Sans Pro UltraBlack" panose="02000507000000020003" pitchFamily="2" charset="0"/>
              </a:rPr>
              <a:t>ΕΙΜΑΣΤΕ </a:t>
            </a:r>
          </a:p>
          <a:p>
            <a:r>
              <a:rPr lang="el-GR" sz="3400" b="1" dirty="0">
                <a:solidFill>
                  <a:schemeClr val="accent1">
                    <a:lumMod val="50000"/>
                  </a:schemeClr>
                </a:solidFill>
                <a:latin typeface="PF Agora Sans Pro UltraBlack" panose="02000507000000020003" pitchFamily="2" charset="0"/>
              </a:rPr>
              <a:t>ΣΤΟ ΠΛΑΙ</a:t>
            </a:r>
          </a:p>
          <a:p>
            <a:r>
              <a:rPr lang="el-GR" sz="2000" b="1" dirty="0">
                <a:solidFill>
                  <a:schemeClr val="accent1">
                    <a:lumMod val="50000"/>
                  </a:schemeClr>
                </a:solidFill>
              </a:rPr>
              <a:t>ΤΩΝ ΕΠΙΧΕΙΡΗΣΕΩΝ</a:t>
            </a:r>
          </a:p>
        </p:txBody>
      </p:sp>
      <p:sp>
        <p:nvSpPr>
          <p:cNvPr id="14" name="TextBox 13"/>
          <p:cNvSpPr txBox="1"/>
          <p:nvPr/>
        </p:nvSpPr>
        <p:spPr>
          <a:xfrm>
            <a:off x="285711" y="1491864"/>
            <a:ext cx="4731576" cy="523220"/>
          </a:xfrm>
          <a:custGeom>
            <a:avLst/>
            <a:gdLst>
              <a:gd name="connsiteX0" fmla="*/ 0 w 4731576"/>
              <a:gd name="connsiteY0" fmla="*/ 0 h 523220"/>
              <a:gd name="connsiteX1" fmla="*/ 4731576 w 4731576"/>
              <a:gd name="connsiteY1" fmla="*/ 0 h 523220"/>
              <a:gd name="connsiteX2" fmla="*/ 4731576 w 4731576"/>
              <a:gd name="connsiteY2" fmla="*/ 523220 h 523220"/>
              <a:gd name="connsiteX3" fmla="*/ 0 w 4731576"/>
              <a:gd name="connsiteY3" fmla="*/ 523220 h 523220"/>
              <a:gd name="connsiteX4" fmla="*/ 0 w 4731576"/>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1576" h="523220" extrusionOk="0">
                <a:moveTo>
                  <a:pt x="0" y="0"/>
                </a:moveTo>
                <a:cubicBezTo>
                  <a:pt x="2047649" y="130827"/>
                  <a:pt x="2421626" y="-13921"/>
                  <a:pt x="4731576" y="0"/>
                </a:cubicBezTo>
                <a:cubicBezTo>
                  <a:pt x="4778482" y="206896"/>
                  <a:pt x="4697531" y="387455"/>
                  <a:pt x="4731576" y="523220"/>
                </a:cubicBezTo>
                <a:cubicBezTo>
                  <a:pt x="4035354" y="459282"/>
                  <a:pt x="1137929" y="685454"/>
                  <a:pt x="0" y="523220"/>
                </a:cubicBezTo>
                <a:cubicBezTo>
                  <a:pt x="-8293" y="431039"/>
                  <a:pt x="-1187" y="181876"/>
                  <a:pt x="0" y="0"/>
                </a:cubicBezTo>
                <a:close/>
              </a:path>
            </a:pathLst>
          </a:custGeom>
          <a:noFill/>
          <a:ln>
            <a:noFill/>
            <a:extLst>
              <a:ext uri="{C807C97D-BFC1-408E-A445-0C87EB9F89A2}">
                <ask:lineSketchStyleProps xmlns="" xmlns:ask="http://schemas.microsoft.com/office/drawing/2018/sketchyshapes" sd="270116922">
                  <a:prstGeom prst="rect">
                    <a:avLst/>
                  </a:prstGeom>
                  <ask:type>
                    <ask:lineSketchCurved/>
                  </ask:type>
                </ask:lineSketchStyleProps>
              </a:ext>
            </a:extLst>
          </a:ln>
        </p:spPr>
        <p:txBody>
          <a:bodyPr wrap="square" rtlCol="0" anchor="ctr">
            <a:spAutoFit/>
          </a:bodyPr>
          <a:lstStyle/>
          <a:p>
            <a:r>
              <a:rPr lang="el-GR" sz="1400" b="1" dirty="0">
                <a:solidFill>
                  <a:schemeClr val="accent1">
                    <a:lumMod val="50000"/>
                  </a:schemeClr>
                </a:solidFill>
                <a:latin typeface="Century Gothic" panose="020B0502020202020204" pitchFamily="34" charset="0"/>
              </a:rPr>
              <a:t>ΣΤΗΡΙΖΟΥΜΕ ΕΝΕΡΓΑ ΤΙΣ ΕΠΙΧΕΙΡΗΣΕΙΣ </a:t>
            </a:r>
          </a:p>
          <a:p>
            <a:r>
              <a:rPr lang="el-GR" sz="1400" b="1" dirty="0">
                <a:solidFill>
                  <a:srgbClr val="DE2622"/>
                </a:solidFill>
                <a:latin typeface="Century Gothic" panose="020B0502020202020204" pitchFamily="34" charset="0"/>
              </a:rPr>
              <a:t>ΑΧΑΪΑΣ, ΗΛΕΙΑΣ </a:t>
            </a:r>
            <a:r>
              <a:rPr lang="el-GR" sz="1400" b="1" dirty="0">
                <a:solidFill>
                  <a:schemeClr val="accent1">
                    <a:lumMod val="50000"/>
                  </a:schemeClr>
                </a:solidFill>
                <a:latin typeface="Century Gothic" panose="020B0502020202020204" pitchFamily="34" charset="0"/>
              </a:rPr>
              <a:t>ΚΑΙ</a:t>
            </a:r>
            <a:r>
              <a:rPr lang="el-GR" sz="1400" b="1" dirty="0">
                <a:solidFill>
                  <a:srgbClr val="DE2622"/>
                </a:solidFill>
                <a:latin typeface="Century Gothic" panose="020B0502020202020204" pitchFamily="34" charset="0"/>
              </a:rPr>
              <a:t> ΑΙΤΩΛΟΑΚΑΡΝΑΝΙΑΣ</a:t>
            </a:r>
          </a:p>
        </p:txBody>
      </p:sp>
      <p:pic>
        <p:nvPicPr>
          <p:cNvPr id="43" name="Picture 2">
            <a:extLst>
              <a:ext uri="{FF2B5EF4-FFF2-40B4-BE49-F238E27FC236}">
                <a16:creationId xmlns="" xmlns:a16="http://schemas.microsoft.com/office/drawing/2014/main" id="{0172D816-3EE8-48F4-8DAF-947EB2C745EA}"/>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p:blipFill>
        <p:spPr bwMode="auto">
          <a:xfrm>
            <a:off x="5556629" y="8846857"/>
            <a:ext cx="1056531" cy="681369"/>
          </a:xfrm>
          <a:prstGeom prst="rect">
            <a:avLst/>
          </a:prstGeom>
          <a:noFill/>
          <a:extLst>
            <a:ext uri="{909E8E84-426E-40DD-AFC4-6F175D3DCCD1}">
              <a14:hiddenFill xmlns="" xmlns:a14="http://schemas.microsoft.com/office/drawing/2010/main">
                <a:solidFill>
                  <a:srgbClr val="FFFFFF"/>
                </a:solidFill>
              </a14:hiddenFill>
            </a:ext>
          </a:extLst>
        </p:spPr>
      </p:pic>
      <p:sp>
        <p:nvSpPr>
          <p:cNvPr id="106" name="Στρογγύλεμα διαγώνιας γωνίας του ορθογωνίου 7">
            <a:extLst>
              <a:ext uri="{FF2B5EF4-FFF2-40B4-BE49-F238E27FC236}">
                <a16:creationId xmlns="" xmlns:a16="http://schemas.microsoft.com/office/drawing/2014/main" id="{6A0C88E8-8D9B-49CD-A2D3-4AFBD40F8421}"/>
              </a:ext>
            </a:extLst>
          </p:cNvPr>
          <p:cNvSpPr/>
          <p:nvPr/>
        </p:nvSpPr>
        <p:spPr>
          <a:xfrm>
            <a:off x="1604169" y="2076585"/>
            <a:ext cx="923925" cy="613591"/>
          </a:xfrm>
          <a:prstGeom prst="round2DiagRect">
            <a:avLst>
              <a:gd name="adj1" fmla="val 25857"/>
              <a:gd name="adj2" fmla="val 0"/>
            </a:avLst>
          </a:prstGeom>
          <a:solidFill>
            <a:srgbClr val="DE2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latin typeface="Century Gothic" panose="020B0502020202020204" pitchFamily="34" charset="0"/>
            </a:endParaRPr>
          </a:p>
        </p:txBody>
      </p:sp>
      <p:sp>
        <p:nvSpPr>
          <p:cNvPr id="108" name="Google Shape;11806;p74">
            <a:extLst>
              <a:ext uri="{FF2B5EF4-FFF2-40B4-BE49-F238E27FC236}">
                <a16:creationId xmlns="" xmlns:a16="http://schemas.microsoft.com/office/drawing/2014/main" id="{86781B1B-D8CA-490B-A202-E5A0E5FFEB81}"/>
              </a:ext>
            </a:extLst>
          </p:cNvPr>
          <p:cNvSpPr/>
          <p:nvPr/>
        </p:nvSpPr>
        <p:spPr>
          <a:xfrm>
            <a:off x="1801664" y="2145992"/>
            <a:ext cx="515526" cy="505407"/>
          </a:xfrm>
          <a:custGeom>
            <a:avLst/>
            <a:gdLst/>
            <a:ahLst/>
            <a:cxnLst/>
            <a:rect l="l" t="t" r="r" b="b"/>
            <a:pathLst>
              <a:path w="11972" h="11737" extrusionOk="0">
                <a:moveTo>
                  <a:pt x="3214" y="5522"/>
                </a:moveTo>
                <a:cubicBezTo>
                  <a:pt x="3403" y="5522"/>
                  <a:pt x="3560" y="5679"/>
                  <a:pt x="3560" y="5868"/>
                </a:cubicBezTo>
                <a:cubicBezTo>
                  <a:pt x="3560" y="6057"/>
                  <a:pt x="3403" y="6215"/>
                  <a:pt x="3214" y="6215"/>
                </a:cubicBezTo>
                <a:cubicBezTo>
                  <a:pt x="3024" y="6215"/>
                  <a:pt x="2867" y="6057"/>
                  <a:pt x="2867" y="5868"/>
                </a:cubicBezTo>
                <a:cubicBezTo>
                  <a:pt x="2867" y="5679"/>
                  <a:pt x="3024" y="5522"/>
                  <a:pt x="3214" y="5522"/>
                </a:cubicBezTo>
                <a:close/>
                <a:moveTo>
                  <a:pt x="5986" y="2749"/>
                </a:moveTo>
                <a:cubicBezTo>
                  <a:pt x="6931" y="2749"/>
                  <a:pt x="7719" y="3537"/>
                  <a:pt x="7719" y="4482"/>
                </a:cubicBezTo>
                <a:cubicBezTo>
                  <a:pt x="7719" y="5427"/>
                  <a:pt x="6963" y="6215"/>
                  <a:pt x="5986" y="6215"/>
                </a:cubicBezTo>
                <a:cubicBezTo>
                  <a:pt x="5041" y="6215"/>
                  <a:pt x="4253" y="5427"/>
                  <a:pt x="4253" y="4482"/>
                </a:cubicBezTo>
                <a:cubicBezTo>
                  <a:pt x="4253" y="3537"/>
                  <a:pt x="5041" y="2749"/>
                  <a:pt x="5986" y="2749"/>
                </a:cubicBezTo>
                <a:close/>
                <a:moveTo>
                  <a:pt x="8790" y="5522"/>
                </a:moveTo>
                <a:cubicBezTo>
                  <a:pt x="8979" y="5522"/>
                  <a:pt x="9136" y="5679"/>
                  <a:pt x="9136" y="5868"/>
                </a:cubicBezTo>
                <a:cubicBezTo>
                  <a:pt x="9136" y="6057"/>
                  <a:pt x="8979" y="6215"/>
                  <a:pt x="8790" y="6215"/>
                </a:cubicBezTo>
                <a:cubicBezTo>
                  <a:pt x="8569" y="6215"/>
                  <a:pt x="8412" y="6057"/>
                  <a:pt x="8412" y="5868"/>
                </a:cubicBezTo>
                <a:cubicBezTo>
                  <a:pt x="8412" y="5679"/>
                  <a:pt x="8569" y="5522"/>
                  <a:pt x="8790" y="5522"/>
                </a:cubicBezTo>
                <a:close/>
                <a:moveTo>
                  <a:pt x="4600" y="7601"/>
                </a:moveTo>
                <a:cubicBezTo>
                  <a:pt x="4789" y="7601"/>
                  <a:pt x="4946" y="7759"/>
                  <a:pt x="4946" y="7948"/>
                </a:cubicBezTo>
                <a:cubicBezTo>
                  <a:pt x="4946" y="8168"/>
                  <a:pt x="4789" y="8326"/>
                  <a:pt x="4600" y="8326"/>
                </a:cubicBezTo>
                <a:cubicBezTo>
                  <a:pt x="4411" y="8326"/>
                  <a:pt x="4253" y="8168"/>
                  <a:pt x="4253" y="7948"/>
                </a:cubicBezTo>
                <a:cubicBezTo>
                  <a:pt x="4253" y="7759"/>
                  <a:pt x="4411" y="7601"/>
                  <a:pt x="4600" y="7601"/>
                </a:cubicBezTo>
                <a:close/>
                <a:moveTo>
                  <a:pt x="6679" y="6939"/>
                </a:moveTo>
                <a:cubicBezTo>
                  <a:pt x="7278" y="6939"/>
                  <a:pt x="7719" y="7412"/>
                  <a:pt x="7719" y="7948"/>
                </a:cubicBezTo>
                <a:cubicBezTo>
                  <a:pt x="7719" y="8515"/>
                  <a:pt x="7246" y="8987"/>
                  <a:pt x="6679" y="8987"/>
                </a:cubicBezTo>
                <a:cubicBezTo>
                  <a:pt x="6080" y="8987"/>
                  <a:pt x="5671" y="8515"/>
                  <a:pt x="5671" y="7948"/>
                </a:cubicBezTo>
                <a:cubicBezTo>
                  <a:pt x="5671" y="7412"/>
                  <a:pt x="6143" y="6939"/>
                  <a:pt x="6679" y="6939"/>
                </a:cubicBezTo>
                <a:close/>
                <a:moveTo>
                  <a:pt x="5309" y="1"/>
                </a:moveTo>
                <a:cubicBezTo>
                  <a:pt x="5222" y="1"/>
                  <a:pt x="5135" y="24"/>
                  <a:pt x="5072" y="71"/>
                </a:cubicBezTo>
                <a:cubicBezTo>
                  <a:pt x="4946" y="197"/>
                  <a:pt x="4946" y="449"/>
                  <a:pt x="5072" y="544"/>
                </a:cubicBezTo>
                <a:cubicBezTo>
                  <a:pt x="5356" y="828"/>
                  <a:pt x="5545" y="1080"/>
                  <a:pt x="5639" y="1363"/>
                </a:cubicBezTo>
                <a:cubicBezTo>
                  <a:pt x="5356" y="1426"/>
                  <a:pt x="5041" y="1458"/>
                  <a:pt x="4757" y="1552"/>
                </a:cubicBezTo>
                <a:cubicBezTo>
                  <a:pt x="4474" y="1017"/>
                  <a:pt x="4096" y="796"/>
                  <a:pt x="3592" y="576"/>
                </a:cubicBezTo>
                <a:cubicBezTo>
                  <a:pt x="3552" y="560"/>
                  <a:pt x="3507" y="552"/>
                  <a:pt x="3460" y="552"/>
                </a:cubicBezTo>
                <a:cubicBezTo>
                  <a:pt x="3320" y="552"/>
                  <a:pt x="3166" y="623"/>
                  <a:pt x="3119" y="765"/>
                </a:cubicBezTo>
                <a:cubicBezTo>
                  <a:pt x="3024" y="922"/>
                  <a:pt x="3119" y="1143"/>
                  <a:pt x="3277" y="1206"/>
                </a:cubicBezTo>
                <a:cubicBezTo>
                  <a:pt x="3623" y="1363"/>
                  <a:pt x="3907" y="1552"/>
                  <a:pt x="4064" y="1804"/>
                </a:cubicBezTo>
                <a:cubicBezTo>
                  <a:pt x="3781" y="1930"/>
                  <a:pt x="3529" y="2088"/>
                  <a:pt x="3308" y="2245"/>
                </a:cubicBezTo>
                <a:cubicBezTo>
                  <a:pt x="2867" y="1836"/>
                  <a:pt x="2394" y="1773"/>
                  <a:pt x="1890" y="1741"/>
                </a:cubicBezTo>
                <a:cubicBezTo>
                  <a:pt x="1701" y="1741"/>
                  <a:pt x="1544" y="1836"/>
                  <a:pt x="1481" y="2056"/>
                </a:cubicBezTo>
                <a:cubicBezTo>
                  <a:pt x="1481" y="2245"/>
                  <a:pt x="1607" y="2403"/>
                  <a:pt x="1796" y="2434"/>
                </a:cubicBezTo>
                <a:cubicBezTo>
                  <a:pt x="2205" y="2466"/>
                  <a:pt x="2489" y="2529"/>
                  <a:pt x="2741" y="2718"/>
                </a:cubicBezTo>
                <a:cubicBezTo>
                  <a:pt x="2552" y="2907"/>
                  <a:pt x="2363" y="3159"/>
                  <a:pt x="2205" y="3379"/>
                </a:cubicBezTo>
                <a:cubicBezTo>
                  <a:pt x="1949" y="3294"/>
                  <a:pt x="1725" y="3260"/>
                  <a:pt x="1508" y="3260"/>
                </a:cubicBezTo>
                <a:cubicBezTo>
                  <a:pt x="1243" y="3260"/>
                  <a:pt x="987" y="3310"/>
                  <a:pt x="693" y="3379"/>
                </a:cubicBezTo>
                <a:cubicBezTo>
                  <a:pt x="504" y="3411"/>
                  <a:pt x="441" y="3631"/>
                  <a:pt x="473" y="3821"/>
                </a:cubicBezTo>
                <a:cubicBezTo>
                  <a:pt x="498" y="3970"/>
                  <a:pt x="621" y="4060"/>
                  <a:pt x="781" y="4060"/>
                </a:cubicBezTo>
                <a:cubicBezTo>
                  <a:pt x="823" y="4060"/>
                  <a:pt x="868" y="4054"/>
                  <a:pt x="914" y="4041"/>
                </a:cubicBezTo>
                <a:cubicBezTo>
                  <a:pt x="1160" y="3979"/>
                  <a:pt x="1366" y="3931"/>
                  <a:pt x="1567" y="3931"/>
                </a:cubicBezTo>
                <a:cubicBezTo>
                  <a:pt x="1674" y="3931"/>
                  <a:pt x="1780" y="3945"/>
                  <a:pt x="1890" y="3978"/>
                </a:cubicBezTo>
                <a:cubicBezTo>
                  <a:pt x="1764" y="4262"/>
                  <a:pt x="1638" y="4514"/>
                  <a:pt x="1607" y="4797"/>
                </a:cubicBezTo>
                <a:cubicBezTo>
                  <a:pt x="1071" y="4797"/>
                  <a:pt x="630" y="4986"/>
                  <a:pt x="189" y="5301"/>
                </a:cubicBezTo>
                <a:cubicBezTo>
                  <a:pt x="32" y="5427"/>
                  <a:pt x="0" y="5616"/>
                  <a:pt x="126" y="5774"/>
                </a:cubicBezTo>
                <a:cubicBezTo>
                  <a:pt x="186" y="5874"/>
                  <a:pt x="296" y="5935"/>
                  <a:pt x="409" y="5935"/>
                </a:cubicBezTo>
                <a:cubicBezTo>
                  <a:pt x="474" y="5935"/>
                  <a:pt x="541" y="5915"/>
                  <a:pt x="599" y="5868"/>
                </a:cubicBezTo>
                <a:cubicBezTo>
                  <a:pt x="914" y="5616"/>
                  <a:pt x="1166" y="5459"/>
                  <a:pt x="1481" y="5459"/>
                </a:cubicBezTo>
                <a:cubicBezTo>
                  <a:pt x="1481" y="5585"/>
                  <a:pt x="1449" y="5742"/>
                  <a:pt x="1449" y="5868"/>
                </a:cubicBezTo>
                <a:cubicBezTo>
                  <a:pt x="1449" y="6026"/>
                  <a:pt x="1449" y="6183"/>
                  <a:pt x="1481" y="6341"/>
                </a:cubicBezTo>
                <a:cubicBezTo>
                  <a:pt x="945" y="6530"/>
                  <a:pt x="662" y="6876"/>
                  <a:pt x="347" y="7318"/>
                </a:cubicBezTo>
                <a:cubicBezTo>
                  <a:pt x="221" y="7475"/>
                  <a:pt x="284" y="7664"/>
                  <a:pt x="441" y="7790"/>
                </a:cubicBezTo>
                <a:cubicBezTo>
                  <a:pt x="507" y="7843"/>
                  <a:pt x="584" y="7868"/>
                  <a:pt x="658" y="7868"/>
                </a:cubicBezTo>
                <a:cubicBezTo>
                  <a:pt x="761" y="7868"/>
                  <a:pt x="859" y="7819"/>
                  <a:pt x="914" y="7727"/>
                </a:cubicBezTo>
                <a:cubicBezTo>
                  <a:pt x="1134" y="7349"/>
                  <a:pt x="1323" y="7129"/>
                  <a:pt x="1607" y="7002"/>
                </a:cubicBezTo>
                <a:cubicBezTo>
                  <a:pt x="1701" y="7286"/>
                  <a:pt x="1764" y="7570"/>
                  <a:pt x="1922" y="7822"/>
                </a:cubicBezTo>
                <a:cubicBezTo>
                  <a:pt x="1481" y="8200"/>
                  <a:pt x="1323" y="8609"/>
                  <a:pt x="1166" y="9145"/>
                </a:cubicBezTo>
                <a:cubicBezTo>
                  <a:pt x="1134" y="9334"/>
                  <a:pt x="1260" y="9523"/>
                  <a:pt x="1418" y="9554"/>
                </a:cubicBezTo>
                <a:cubicBezTo>
                  <a:pt x="1452" y="9566"/>
                  <a:pt x="1486" y="9571"/>
                  <a:pt x="1519" y="9571"/>
                </a:cubicBezTo>
                <a:cubicBezTo>
                  <a:pt x="1671" y="9571"/>
                  <a:pt x="1807" y="9463"/>
                  <a:pt x="1859" y="9334"/>
                </a:cubicBezTo>
                <a:cubicBezTo>
                  <a:pt x="1953" y="8924"/>
                  <a:pt x="2048" y="8672"/>
                  <a:pt x="2268" y="8420"/>
                </a:cubicBezTo>
                <a:cubicBezTo>
                  <a:pt x="2426" y="8672"/>
                  <a:pt x="2646" y="8893"/>
                  <a:pt x="2835" y="9082"/>
                </a:cubicBezTo>
                <a:cubicBezTo>
                  <a:pt x="2520" y="9554"/>
                  <a:pt x="2552" y="10027"/>
                  <a:pt x="2583" y="10594"/>
                </a:cubicBezTo>
                <a:cubicBezTo>
                  <a:pt x="2583" y="10783"/>
                  <a:pt x="2741" y="10909"/>
                  <a:pt x="2961" y="10909"/>
                </a:cubicBezTo>
                <a:lnTo>
                  <a:pt x="2993" y="10909"/>
                </a:lnTo>
                <a:cubicBezTo>
                  <a:pt x="3182" y="10909"/>
                  <a:pt x="3308" y="10720"/>
                  <a:pt x="3308" y="10500"/>
                </a:cubicBezTo>
                <a:cubicBezTo>
                  <a:pt x="3277" y="10090"/>
                  <a:pt x="3277" y="9806"/>
                  <a:pt x="3371" y="9523"/>
                </a:cubicBezTo>
                <a:cubicBezTo>
                  <a:pt x="3623" y="9680"/>
                  <a:pt x="3844" y="9838"/>
                  <a:pt x="4127" y="9964"/>
                </a:cubicBezTo>
                <a:cubicBezTo>
                  <a:pt x="4001" y="10500"/>
                  <a:pt x="4159" y="10941"/>
                  <a:pt x="4411" y="11445"/>
                </a:cubicBezTo>
                <a:cubicBezTo>
                  <a:pt x="4452" y="11589"/>
                  <a:pt x="4561" y="11652"/>
                  <a:pt x="4684" y="11652"/>
                </a:cubicBezTo>
                <a:cubicBezTo>
                  <a:pt x="4749" y="11652"/>
                  <a:pt x="4818" y="11635"/>
                  <a:pt x="4883" y="11602"/>
                </a:cubicBezTo>
                <a:cubicBezTo>
                  <a:pt x="5041" y="11539"/>
                  <a:pt x="5104" y="11350"/>
                  <a:pt x="5041" y="11130"/>
                </a:cubicBezTo>
                <a:cubicBezTo>
                  <a:pt x="4883" y="10783"/>
                  <a:pt x="4757" y="10500"/>
                  <a:pt x="4789" y="10184"/>
                </a:cubicBezTo>
                <a:lnTo>
                  <a:pt x="4789" y="10184"/>
                </a:lnTo>
                <a:cubicBezTo>
                  <a:pt x="5072" y="10279"/>
                  <a:pt x="5356" y="10311"/>
                  <a:pt x="5671" y="10342"/>
                </a:cubicBezTo>
                <a:cubicBezTo>
                  <a:pt x="5734" y="10909"/>
                  <a:pt x="6049" y="11256"/>
                  <a:pt x="6427" y="11665"/>
                </a:cubicBezTo>
                <a:cubicBezTo>
                  <a:pt x="6474" y="11712"/>
                  <a:pt x="6561" y="11736"/>
                  <a:pt x="6651" y="11736"/>
                </a:cubicBezTo>
                <a:cubicBezTo>
                  <a:pt x="6742" y="11736"/>
                  <a:pt x="6837" y="11712"/>
                  <a:pt x="6900" y="11665"/>
                </a:cubicBezTo>
                <a:cubicBezTo>
                  <a:pt x="6994" y="11539"/>
                  <a:pt x="6994" y="11287"/>
                  <a:pt x="6900" y="11193"/>
                </a:cubicBezTo>
                <a:cubicBezTo>
                  <a:pt x="6616" y="10909"/>
                  <a:pt x="6427" y="10657"/>
                  <a:pt x="6333" y="10342"/>
                </a:cubicBezTo>
                <a:cubicBezTo>
                  <a:pt x="6616" y="10311"/>
                  <a:pt x="6931" y="10279"/>
                  <a:pt x="7215" y="10184"/>
                </a:cubicBezTo>
                <a:cubicBezTo>
                  <a:pt x="7467" y="10720"/>
                  <a:pt x="7876" y="10941"/>
                  <a:pt x="8380" y="11130"/>
                </a:cubicBezTo>
                <a:cubicBezTo>
                  <a:pt x="8424" y="11156"/>
                  <a:pt x="8474" y="11167"/>
                  <a:pt x="8526" y="11167"/>
                </a:cubicBezTo>
                <a:cubicBezTo>
                  <a:pt x="8662" y="11167"/>
                  <a:pt x="8807" y="11086"/>
                  <a:pt x="8853" y="10972"/>
                </a:cubicBezTo>
                <a:cubicBezTo>
                  <a:pt x="8947" y="10815"/>
                  <a:pt x="8853" y="10594"/>
                  <a:pt x="8695" y="10500"/>
                </a:cubicBezTo>
                <a:cubicBezTo>
                  <a:pt x="8349" y="10374"/>
                  <a:pt x="8065" y="10184"/>
                  <a:pt x="7908" y="9932"/>
                </a:cubicBezTo>
                <a:cubicBezTo>
                  <a:pt x="8191" y="9806"/>
                  <a:pt x="8412" y="9649"/>
                  <a:pt x="8664" y="9491"/>
                </a:cubicBezTo>
                <a:cubicBezTo>
                  <a:pt x="9105" y="9901"/>
                  <a:pt x="9578" y="9964"/>
                  <a:pt x="10082" y="9995"/>
                </a:cubicBezTo>
                <a:lnTo>
                  <a:pt x="10113" y="9995"/>
                </a:lnTo>
                <a:cubicBezTo>
                  <a:pt x="10302" y="9995"/>
                  <a:pt x="10428" y="9869"/>
                  <a:pt x="10460" y="9680"/>
                </a:cubicBezTo>
                <a:cubicBezTo>
                  <a:pt x="10460" y="9491"/>
                  <a:pt x="10365" y="9334"/>
                  <a:pt x="10145" y="9302"/>
                </a:cubicBezTo>
                <a:cubicBezTo>
                  <a:pt x="9767" y="9239"/>
                  <a:pt x="9483" y="9208"/>
                  <a:pt x="9199" y="9019"/>
                </a:cubicBezTo>
                <a:cubicBezTo>
                  <a:pt x="9388" y="8830"/>
                  <a:pt x="9609" y="8578"/>
                  <a:pt x="9767" y="8357"/>
                </a:cubicBezTo>
                <a:cubicBezTo>
                  <a:pt x="9980" y="8437"/>
                  <a:pt x="10181" y="8466"/>
                  <a:pt x="10384" y="8466"/>
                </a:cubicBezTo>
                <a:cubicBezTo>
                  <a:pt x="10660" y="8466"/>
                  <a:pt x="10938" y="8412"/>
                  <a:pt x="11247" y="8357"/>
                </a:cubicBezTo>
                <a:cubicBezTo>
                  <a:pt x="11468" y="8294"/>
                  <a:pt x="11531" y="8105"/>
                  <a:pt x="11499" y="7916"/>
                </a:cubicBezTo>
                <a:cubicBezTo>
                  <a:pt x="11472" y="7751"/>
                  <a:pt x="11300" y="7658"/>
                  <a:pt x="11131" y="7658"/>
                </a:cubicBezTo>
                <a:cubicBezTo>
                  <a:pt x="11107" y="7658"/>
                  <a:pt x="11082" y="7660"/>
                  <a:pt x="11058" y="7664"/>
                </a:cubicBezTo>
                <a:cubicBezTo>
                  <a:pt x="10806" y="7748"/>
                  <a:pt x="10596" y="7804"/>
                  <a:pt x="10391" y="7804"/>
                </a:cubicBezTo>
                <a:cubicBezTo>
                  <a:pt x="10288" y="7804"/>
                  <a:pt x="10187" y="7790"/>
                  <a:pt x="10082" y="7759"/>
                </a:cubicBezTo>
                <a:cubicBezTo>
                  <a:pt x="10208" y="7475"/>
                  <a:pt x="10302" y="7192"/>
                  <a:pt x="10365" y="6939"/>
                </a:cubicBezTo>
                <a:lnTo>
                  <a:pt x="10397" y="6939"/>
                </a:lnTo>
                <a:cubicBezTo>
                  <a:pt x="10932" y="6939"/>
                  <a:pt x="11342" y="6687"/>
                  <a:pt x="11751" y="6372"/>
                </a:cubicBezTo>
                <a:cubicBezTo>
                  <a:pt x="11940" y="6246"/>
                  <a:pt x="11972" y="6057"/>
                  <a:pt x="11846" y="5900"/>
                </a:cubicBezTo>
                <a:cubicBezTo>
                  <a:pt x="11789" y="5843"/>
                  <a:pt x="11687" y="5798"/>
                  <a:pt x="11580" y="5798"/>
                </a:cubicBezTo>
                <a:cubicBezTo>
                  <a:pt x="11509" y="5798"/>
                  <a:pt x="11436" y="5818"/>
                  <a:pt x="11373" y="5868"/>
                </a:cubicBezTo>
                <a:cubicBezTo>
                  <a:pt x="11058" y="6120"/>
                  <a:pt x="10775" y="6278"/>
                  <a:pt x="10460" y="6278"/>
                </a:cubicBezTo>
                <a:cubicBezTo>
                  <a:pt x="10460" y="6152"/>
                  <a:pt x="10491" y="5994"/>
                  <a:pt x="10491" y="5868"/>
                </a:cubicBezTo>
                <a:cubicBezTo>
                  <a:pt x="10491" y="5711"/>
                  <a:pt x="10491" y="5553"/>
                  <a:pt x="10460" y="5396"/>
                </a:cubicBezTo>
                <a:cubicBezTo>
                  <a:pt x="11027" y="5207"/>
                  <a:pt x="11279" y="4860"/>
                  <a:pt x="11594" y="4419"/>
                </a:cubicBezTo>
                <a:cubicBezTo>
                  <a:pt x="11720" y="4262"/>
                  <a:pt x="11688" y="4073"/>
                  <a:pt x="11531" y="3947"/>
                </a:cubicBezTo>
                <a:cubicBezTo>
                  <a:pt x="11465" y="3894"/>
                  <a:pt x="11394" y="3869"/>
                  <a:pt x="11324" y="3869"/>
                </a:cubicBezTo>
                <a:cubicBezTo>
                  <a:pt x="11226" y="3869"/>
                  <a:pt x="11132" y="3918"/>
                  <a:pt x="11058" y="4010"/>
                </a:cubicBezTo>
                <a:cubicBezTo>
                  <a:pt x="10838" y="4388"/>
                  <a:pt x="10617" y="4608"/>
                  <a:pt x="10365" y="4734"/>
                </a:cubicBezTo>
                <a:cubicBezTo>
                  <a:pt x="10271" y="4451"/>
                  <a:pt x="10176" y="4167"/>
                  <a:pt x="10019" y="3915"/>
                </a:cubicBezTo>
                <a:cubicBezTo>
                  <a:pt x="10460" y="3537"/>
                  <a:pt x="10617" y="3127"/>
                  <a:pt x="10775" y="2592"/>
                </a:cubicBezTo>
                <a:cubicBezTo>
                  <a:pt x="10806" y="2403"/>
                  <a:pt x="10712" y="2214"/>
                  <a:pt x="10554" y="2182"/>
                </a:cubicBezTo>
                <a:cubicBezTo>
                  <a:pt x="10520" y="2171"/>
                  <a:pt x="10485" y="2166"/>
                  <a:pt x="10450" y="2166"/>
                </a:cubicBezTo>
                <a:cubicBezTo>
                  <a:pt x="10292" y="2166"/>
                  <a:pt x="10139" y="2274"/>
                  <a:pt x="10113" y="2403"/>
                </a:cubicBezTo>
                <a:cubicBezTo>
                  <a:pt x="9987" y="2812"/>
                  <a:pt x="9924" y="3064"/>
                  <a:pt x="9672" y="3316"/>
                </a:cubicBezTo>
                <a:cubicBezTo>
                  <a:pt x="9515" y="3064"/>
                  <a:pt x="9325" y="2844"/>
                  <a:pt x="9136" y="2655"/>
                </a:cubicBezTo>
                <a:cubicBezTo>
                  <a:pt x="9451" y="2182"/>
                  <a:pt x="9388" y="1710"/>
                  <a:pt x="9357" y="1143"/>
                </a:cubicBezTo>
                <a:cubicBezTo>
                  <a:pt x="9357" y="954"/>
                  <a:pt x="9168" y="828"/>
                  <a:pt x="8979" y="828"/>
                </a:cubicBezTo>
                <a:cubicBezTo>
                  <a:pt x="8790" y="828"/>
                  <a:pt x="8664" y="1017"/>
                  <a:pt x="8664" y="1237"/>
                </a:cubicBezTo>
                <a:cubicBezTo>
                  <a:pt x="8695" y="1647"/>
                  <a:pt x="8695" y="1930"/>
                  <a:pt x="8569" y="2214"/>
                </a:cubicBezTo>
                <a:cubicBezTo>
                  <a:pt x="8349" y="2056"/>
                  <a:pt x="8097" y="1899"/>
                  <a:pt x="7813" y="1773"/>
                </a:cubicBezTo>
                <a:cubicBezTo>
                  <a:pt x="7939" y="1237"/>
                  <a:pt x="7782" y="796"/>
                  <a:pt x="7561" y="292"/>
                </a:cubicBezTo>
                <a:cubicBezTo>
                  <a:pt x="7493" y="178"/>
                  <a:pt x="7375" y="97"/>
                  <a:pt x="7243" y="97"/>
                </a:cubicBezTo>
                <a:cubicBezTo>
                  <a:pt x="7193" y="97"/>
                  <a:pt x="7141" y="108"/>
                  <a:pt x="7089" y="134"/>
                </a:cubicBezTo>
                <a:cubicBezTo>
                  <a:pt x="6931" y="197"/>
                  <a:pt x="6837" y="386"/>
                  <a:pt x="6931" y="607"/>
                </a:cubicBezTo>
                <a:cubicBezTo>
                  <a:pt x="7089" y="954"/>
                  <a:pt x="7215" y="1237"/>
                  <a:pt x="7152" y="1552"/>
                </a:cubicBezTo>
                <a:cubicBezTo>
                  <a:pt x="6900" y="1458"/>
                  <a:pt x="6616" y="1426"/>
                  <a:pt x="6301" y="1395"/>
                </a:cubicBezTo>
                <a:cubicBezTo>
                  <a:pt x="6206" y="828"/>
                  <a:pt x="5891" y="481"/>
                  <a:pt x="5545" y="71"/>
                </a:cubicBezTo>
                <a:cubicBezTo>
                  <a:pt x="5482" y="24"/>
                  <a:pt x="5395" y="1"/>
                  <a:pt x="530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Στρογγύλεμα διαγώνιας γωνίας του ορθογωνίου 7">
            <a:extLst>
              <a:ext uri="{FF2B5EF4-FFF2-40B4-BE49-F238E27FC236}">
                <a16:creationId xmlns="" xmlns:a16="http://schemas.microsoft.com/office/drawing/2014/main" id="{D7733701-A260-497B-B9AC-A5CB4D6F67A6}"/>
              </a:ext>
            </a:extLst>
          </p:cNvPr>
          <p:cNvSpPr/>
          <p:nvPr/>
        </p:nvSpPr>
        <p:spPr>
          <a:xfrm>
            <a:off x="1004441" y="2076584"/>
            <a:ext cx="4589508" cy="613643"/>
          </a:xfrm>
          <a:prstGeom prst="round2DiagRect">
            <a:avLst>
              <a:gd name="adj1" fmla="val 25857"/>
              <a:gd name="adj2" fmla="val 0"/>
            </a:avLst>
          </a:prstGeom>
          <a:solidFill>
            <a:srgbClr val="DE2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latin typeface="Century Gothic" panose="020B0502020202020204" pitchFamily="34" charset="0"/>
            </a:endParaRPr>
          </a:p>
        </p:txBody>
      </p:sp>
      <p:sp>
        <p:nvSpPr>
          <p:cNvPr id="110" name="Στρογγύλεμα διαγώνιας γωνίας του ορθογωνίου 7">
            <a:extLst>
              <a:ext uri="{FF2B5EF4-FFF2-40B4-BE49-F238E27FC236}">
                <a16:creationId xmlns="" xmlns:a16="http://schemas.microsoft.com/office/drawing/2014/main" id="{931BA43D-D514-4010-BAD1-F2ED0FE52345}"/>
              </a:ext>
            </a:extLst>
          </p:cNvPr>
          <p:cNvSpPr/>
          <p:nvPr/>
        </p:nvSpPr>
        <p:spPr>
          <a:xfrm>
            <a:off x="338463" y="2076585"/>
            <a:ext cx="923925" cy="613591"/>
          </a:xfrm>
          <a:prstGeom prst="round2DiagRect">
            <a:avLst>
              <a:gd name="adj1" fmla="val 25857"/>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latin typeface="Century Gothic" panose="020B0502020202020204" pitchFamily="34" charset="0"/>
            </a:endParaRPr>
          </a:p>
        </p:txBody>
      </p:sp>
      <p:sp>
        <p:nvSpPr>
          <p:cNvPr id="111" name="TextBox 110">
            <a:extLst>
              <a:ext uri="{FF2B5EF4-FFF2-40B4-BE49-F238E27FC236}">
                <a16:creationId xmlns="" xmlns:a16="http://schemas.microsoft.com/office/drawing/2014/main" id="{D6D950CE-0507-440F-A0FC-31D1507B3BB3}"/>
              </a:ext>
            </a:extLst>
          </p:cNvPr>
          <p:cNvSpPr txBox="1"/>
          <p:nvPr/>
        </p:nvSpPr>
        <p:spPr>
          <a:xfrm>
            <a:off x="1229585" y="2114922"/>
            <a:ext cx="4364364" cy="553998"/>
          </a:xfrm>
          <a:prstGeom prst="rect">
            <a:avLst/>
          </a:prstGeom>
          <a:noFill/>
        </p:spPr>
        <p:txBody>
          <a:bodyPr wrap="square" rtlCol="0">
            <a:spAutoFit/>
          </a:bodyPr>
          <a:lstStyle/>
          <a:p>
            <a:r>
              <a:rPr lang="el-GR" sz="1500" b="1" dirty="0">
                <a:solidFill>
                  <a:schemeClr val="bg1"/>
                </a:solidFill>
              </a:rPr>
              <a:t>Στήριξη επιχειρήσεων που επλήγησαν από την πανδημία COVID-19 στη Δυτική Ελλάδα π/υ 50 εκ. €</a:t>
            </a:r>
            <a:endParaRPr lang="en-US" sz="1500" b="1" dirty="0">
              <a:solidFill>
                <a:schemeClr val="bg1"/>
              </a:solidFill>
            </a:endParaRPr>
          </a:p>
        </p:txBody>
      </p:sp>
      <p:sp>
        <p:nvSpPr>
          <p:cNvPr id="112" name="Google Shape;11806;p74">
            <a:extLst>
              <a:ext uri="{FF2B5EF4-FFF2-40B4-BE49-F238E27FC236}">
                <a16:creationId xmlns="" xmlns:a16="http://schemas.microsoft.com/office/drawing/2014/main" id="{D908A733-C9B9-4639-BB03-7CB32DF5F543}"/>
              </a:ext>
            </a:extLst>
          </p:cNvPr>
          <p:cNvSpPr/>
          <p:nvPr/>
        </p:nvSpPr>
        <p:spPr>
          <a:xfrm>
            <a:off x="535958" y="2145992"/>
            <a:ext cx="515526" cy="505407"/>
          </a:xfrm>
          <a:custGeom>
            <a:avLst/>
            <a:gdLst/>
            <a:ahLst/>
            <a:cxnLst/>
            <a:rect l="l" t="t" r="r" b="b"/>
            <a:pathLst>
              <a:path w="11972" h="11737" extrusionOk="0">
                <a:moveTo>
                  <a:pt x="3214" y="5522"/>
                </a:moveTo>
                <a:cubicBezTo>
                  <a:pt x="3403" y="5522"/>
                  <a:pt x="3560" y="5679"/>
                  <a:pt x="3560" y="5868"/>
                </a:cubicBezTo>
                <a:cubicBezTo>
                  <a:pt x="3560" y="6057"/>
                  <a:pt x="3403" y="6215"/>
                  <a:pt x="3214" y="6215"/>
                </a:cubicBezTo>
                <a:cubicBezTo>
                  <a:pt x="3024" y="6215"/>
                  <a:pt x="2867" y="6057"/>
                  <a:pt x="2867" y="5868"/>
                </a:cubicBezTo>
                <a:cubicBezTo>
                  <a:pt x="2867" y="5679"/>
                  <a:pt x="3024" y="5522"/>
                  <a:pt x="3214" y="5522"/>
                </a:cubicBezTo>
                <a:close/>
                <a:moveTo>
                  <a:pt x="5986" y="2749"/>
                </a:moveTo>
                <a:cubicBezTo>
                  <a:pt x="6931" y="2749"/>
                  <a:pt x="7719" y="3537"/>
                  <a:pt x="7719" y="4482"/>
                </a:cubicBezTo>
                <a:cubicBezTo>
                  <a:pt x="7719" y="5427"/>
                  <a:pt x="6963" y="6215"/>
                  <a:pt x="5986" y="6215"/>
                </a:cubicBezTo>
                <a:cubicBezTo>
                  <a:pt x="5041" y="6215"/>
                  <a:pt x="4253" y="5427"/>
                  <a:pt x="4253" y="4482"/>
                </a:cubicBezTo>
                <a:cubicBezTo>
                  <a:pt x="4253" y="3537"/>
                  <a:pt x="5041" y="2749"/>
                  <a:pt x="5986" y="2749"/>
                </a:cubicBezTo>
                <a:close/>
                <a:moveTo>
                  <a:pt x="8790" y="5522"/>
                </a:moveTo>
                <a:cubicBezTo>
                  <a:pt x="8979" y="5522"/>
                  <a:pt x="9136" y="5679"/>
                  <a:pt x="9136" y="5868"/>
                </a:cubicBezTo>
                <a:cubicBezTo>
                  <a:pt x="9136" y="6057"/>
                  <a:pt x="8979" y="6215"/>
                  <a:pt x="8790" y="6215"/>
                </a:cubicBezTo>
                <a:cubicBezTo>
                  <a:pt x="8569" y="6215"/>
                  <a:pt x="8412" y="6057"/>
                  <a:pt x="8412" y="5868"/>
                </a:cubicBezTo>
                <a:cubicBezTo>
                  <a:pt x="8412" y="5679"/>
                  <a:pt x="8569" y="5522"/>
                  <a:pt x="8790" y="5522"/>
                </a:cubicBezTo>
                <a:close/>
                <a:moveTo>
                  <a:pt x="4600" y="7601"/>
                </a:moveTo>
                <a:cubicBezTo>
                  <a:pt x="4789" y="7601"/>
                  <a:pt x="4946" y="7759"/>
                  <a:pt x="4946" y="7948"/>
                </a:cubicBezTo>
                <a:cubicBezTo>
                  <a:pt x="4946" y="8168"/>
                  <a:pt x="4789" y="8326"/>
                  <a:pt x="4600" y="8326"/>
                </a:cubicBezTo>
                <a:cubicBezTo>
                  <a:pt x="4411" y="8326"/>
                  <a:pt x="4253" y="8168"/>
                  <a:pt x="4253" y="7948"/>
                </a:cubicBezTo>
                <a:cubicBezTo>
                  <a:pt x="4253" y="7759"/>
                  <a:pt x="4411" y="7601"/>
                  <a:pt x="4600" y="7601"/>
                </a:cubicBezTo>
                <a:close/>
                <a:moveTo>
                  <a:pt x="6679" y="6939"/>
                </a:moveTo>
                <a:cubicBezTo>
                  <a:pt x="7278" y="6939"/>
                  <a:pt x="7719" y="7412"/>
                  <a:pt x="7719" y="7948"/>
                </a:cubicBezTo>
                <a:cubicBezTo>
                  <a:pt x="7719" y="8515"/>
                  <a:pt x="7246" y="8987"/>
                  <a:pt x="6679" y="8987"/>
                </a:cubicBezTo>
                <a:cubicBezTo>
                  <a:pt x="6080" y="8987"/>
                  <a:pt x="5671" y="8515"/>
                  <a:pt x="5671" y="7948"/>
                </a:cubicBezTo>
                <a:cubicBezTo>
                  <a:pt x="5671" y="7412"/>
                  <a:pt x="6143" y="6939"/>
                  <a:pt x="6679" y="6939"/>
                </a:cubicBezTo>
                <a:close/>
                <a:moveTo>
                  <a:pt x="5309" y="1"/>
                </a:moveTo>
                <a:cubicBezTo>
                  <a:pt x="5222" y="1"/>
                  <a:pt x="5135" y="24"/>
                  <a:pt x="5072" y="71"/>
                </a:cubicBezTo>
                <a:cubicBezTo>
                  <a:pt x="4946" y="197"/>
                  <a:pt x="4946" y="449"/>
                  <a:pt x="5072" y="544"/>
                </a:cubicBezTo>
                <a:cubicBezTo>
                  <a:pt x="5356" y="828"/>
                  <a:pt x="5545" y="1080"/>
                  <a:pt x="5639" y="1363"/>
                </a:cubicBezTo>
                <a:cubicBezTo>
                  <a:pt x="5356" y="1426"/>
                  <a:pt x="5041" y="1458"/>
                  <a:pt x="4757" y="1552"/>
                </a:cubicBezTo>
                <a:cubicBezTo>
                  <a:pt x="4474" y="1017"/>
                  <a:pt x="4096" y="796"/>
                  <a:pt x="3592" y="576"/>
                </a:cubicBezTo>
                <a:cubicBezTo>
                  <a:pt x="3552" y="560"/>
                  <a:pt x="3507" y="552"/>
                  <a:pt x="3460" y="552"/>
                </a:cubicBezTo>
                <a:cubicBezTo>
                  <a:pt x="3320" y="552"/>
                  <a:pt x="3166" y="623"/>
                  <a:pt x="3119" y="765"/>
                </a:cubicBezTo>
                <a:cubicBezTo>
                  <a:pt x="3024" y="922"/>
                  <a:pt x="3119" y="1143"/>
                  <a:pt x="3277" y="1206"/>
                </a:cubicBezTo>
                <a:cubicBezTo>
                  <a:pt x="3623" y="1363"/>
                  <a:pt x="3907" y="1552"/>
                  <a:pt x="4064" y="1804"/>
                </a:cubicBezTo>
                <a:cubicBezTo>
                  <a:pt x="3781" y="1930"/>
                  <a:pt x="3529" y="2088"/>
                  <a:pt x="3308" y="2245"/>
                </a:cubicBezTo>
                <a:cubicBezTo>
                  <a:pt x="2867" y="1836"/>
                  <a:pt x="2394" y="1773"/>
                  <a:pt x="1890" y="1741"/>
                </a:cubicBezTo>
                <a:cubicBezTo>
                  <a:pt x="1701" y="1741"/>
                  <a:pt x="1544" y="1836"/>
                  <a:pt x="1481" y="2056"/>
                </a:cubicBezTo>
                <a:cubicBezTo>
                  <a:pt x="1481" y="2245"/>
                  <a:pt x="1607" y="2403"/>
                  <a:pt x="1796" y="2434"/>
                </a:cubicBezTo>
                <a:cubicBezTo>
                  <a:pt x="2205" y="2466"/>
                  <a:pt x="2489" y="2529"/>
                  <a:pt x="2741" y="2718"/>
                </a:cubicBezTo>
                <a:cubicBezTo>
                  <a:pt x="2552" y="2907"/>
                  <a:pt x="2363" y="3159"/>
                  <a:pt x="2205" y="3379"/>
                </a:cubicBezTo>
                <a:cubicBezTo>
                  <a:pt x="1949" y="3294"/>
                  <a:pt x="1725" y="3260"/>
                  <a:pt x="1508" y="3260"/>
                </a:cubicBezTo>
                <a:cubicBezTo>
                  <a:pt x="1243" y="3260"/>
                  <a:pt x="987" y="3310"/>
                  <a:pt x="693" y="3379"/>
                </a:cubicBezTo>
                <a:cubicBezTo>
                  <a:pt x="504" y="3411"/>
                  <a:pt x="441" y="3631"/>
                  <a:pt x="473" y="3821"/>
                </a:cubicBezTo>
                <a:cubicBezTo>
                  <a:pt x="498" y="3970"/>
                  <a:pt x="621" y="4060"/>
                  <a:pt x="781" y="4060"/>
                </a:cubicBezTo>
                <a:cubicBezTo>
                  <a:pt x="823" y="4060"/>
                  <a:pt x="868" y="4054"/>
                  <a:pt x="914" y="4041"/>
                </a:cubicBezTo>
                <a:cubicBezTo>
                  <a:pt x="1160" y="3979"/>
                  <a:pt x="1366" y="3931"/>
                  <a:pt x="1567" y="3931"/>
                </a:cubicBezTo>
                <a:cubicBezTo>
                  <a:pt x="1674" y="3931"/>
                  <a:pt x="1780" y="3945"/>
                  <a:pt x="1890" y="3978"/>
                </a:cubicBezTo>
                <a:cubicBezTo>
                  <a:pt x="1764" y="4262"/>
                  <a:pt x="1638" y="4514"/>
                  <a:pt x="1607" y="4797"/>
                </a:cubicBezTo>
                <a:cubicBezTo>
                  <a:pt x="1071" y="4797"/>
                  <a:pt x="630" y="4986"/>
                  <a:pt x="189" y="5301"/>
                </a:cubicBezTo>
                <a:cubicBezTo>
                  <a:pt x="32" y="5427"/>
                  <a:pt x="0" y="5616"/>
                  <a:pt x="126" y="5774"/>
                </a:cubicBezTo>
                <a:cubicBezTo>
                  <a:pt x="186" y="5874"/>
                  <a:pt x="296" y="5935"/>
                  <a:pt x="409" y="5935"/>
                </a:cubicBezTo>
                <a:cubicBezTo>
                  <a:pt x="474" y="5935"/>
                  <a:pt x="541" y="5915"/>
                  <a:pt x="599" y="5868"/>
                </a:cubicBezTo>
                <a:cubicBezTo>
                  <a:pt x="914" y="5616"/>
                  <a:pt x="1166" y="5459"/>
                  <a:pt x="1481" y="5459"/>
                </a:cubicBezTo>
                <a:cubicBezTo>
                  <a:pt x="1481" y="5585"/>
                  <a:pt x="1449" y="5742"/>
                  <a:pt x="1449" y="5868"/>
                </a:cubicBezTo>
                <a:cubicBezTo>
                  <a:pt x="1449" y="6026"/>
                  <a:pt x="1449" y="6183"/>
                  <a:pt x="1481" y="6341"/>
                </a:cubicBezTo>
                <a:cubicBezTo>
                  <a:pt x="945" y="6530"/>
                  <a:pt x="662" y="6876"/>
                  <a:pt x="347" y="7318"/>
                </a:cubicBezTo>
                <a:cubicBezTo>
                  <a:pt x="221" y="7475"/>
                  <a:pt x="284" y="7664"/>
                  <a:pt x="441" y="7790"/>
                </a:cubicBezTo>
                <a:cubicBezTo>
                  <a:pt x="507" y="7843"/>
                  <a:pt x="584" y="7868"/>
                  <a:pt x="658" y="7868"/>
                </a:cubicBezTo>
                <a:cubicBezTo>
                  <a:pt x="761" y="7868"/>
                  <a:pt x="859" y="7819"/>
                  <a:pt x="914" y="7727"/>
                </a:cubicBezTo>
                <a:cubicBezTo>
                  <a:pt x="1134" y="7349"/>
                  <a:pt x="1323" y="7129"/>
                  <a:pt x="1607" y="7002"/>
                </a:cubicBezTo>
                <a:cubicBezTo>
                  <a:pt x="1701" y="7286"/>
                  <a:pt x="1764" y="7570"/>
                  <a:pt x="1922" y="7822"/>
                </a:cubicBezTo>
                <a:cubicBezTo>
                  <a:pt x="1481" y="8200"/>
                  <a:pt x="1323" y="8609"/>
                  <a:pt x="1166" y="9145"/>
                </a:cubicBezTo>
                <a:cubicBezTo>
                  <a:pt x="1134" y="9334"/>
                  <a:pt x="1260" y="9523"/>
                  <a:pt x="1418" y="9554"/>
                </a:cubicBezTo>
                <a:cubicBezTo>
                  <a:pt x="1452" y="9566"/>
                  <a:pt x="1486" y="9571"/>
                  <a:pt x="1519" y="9571"/>
                </a:cubicBezTo>
                <a:cubicBezTo>
                  <a:pt x="1671" y="9571"/>
                  <a:pt x="1807" y="9463"/>
                  <a:pt x="1859" y="9334"/>
                </a:cubicBezTo>
                <a:cubicBezTo>
                  <a:pt x="1953" y="8924"/>
                  <a:pt x="2048" y="8672"/>
                  <a:pt x="2268" y="8420"/>
                </a:cubicBezTo>
                <a:cubicBezTo>
                  <a:pt x="2426" y="8672"/>
                  <a:pt x="2646" y="8893"/>
                  <a:pt x="2835" y="9082"/>
                </a:cubicBezTo>
                <a:cubicBezTo>
                  <a:pt x="2520" y="9554"/>
                  <a:pt x="2552" y="10027"/>
                  <a:pt x="2583" y="10594"/>
                </a:cubicBezTo>
                <a:cubicBezTo>
                  <a:pt x="2583" y="10783"/>
                  <a:pt x="2741" y="10909"/>
                  <a:pt x="2961" y="10909"/>
                </a:cubicBezTo>
                <a:lnTo>
                  <a:pt x="2993" y="10909"/>
                </a:lnTo>
                <a:cubicBezTo>
                  <a:pt x="3182" y="10909"/>
                  <a:pt x="3308" y="10720"/>
                  <a:pt x="3308" y="10500"/>
                </a:cubicBezTo>
                <a:cubicBezTo>
                  <a:pt x="3277" y="10090"/>
                  <a:pt x="3277" y="9806"/>
                  <a:pt x="3371" y="9523"/>
                </a:cubicBezTo>
                <a:cubicBezTo>
                  <a:pt x="3623" y="9680"/>
                  <a:pt x="3844" y="9838"/>
                  <a:pt x="4127" y="9964"/>
                </a:cubicBezTo>
                <a:cubicBezTo>
                  <a:pt x="4001" y="10500"/>
                  <a:pt x="4159" y="10941"/>
                  <a:pt x="4411" y="11445"/>
                </a:cubicBezTo>
                <a:cubicBezTo>
                  <a:pt x="4452" y="11589"/>
                  <a:pt x="4561" y="11652"/>
                  <a:pt x="4684" y="11652"/>
                </a:cubicBezTo>
                <a:cubicBezTo>
                  <a:pt x="4749" y="11652"/>
                  <a:pt x="4818" y="11635"/>
                  <a:pt x="4883" y="11602"/>
                </a:cubicBezTo>
                <a:cubicBezTo>
                  <a:pt x="5041" y="11539"/>
                  <a:pt x="5104" y="11350"/>
                  <a:pt x="5041" y="11130"/>
                </a:cubicBezTo>
                <a:cubicBezTo>
                  <a:pt x="4883" y="10783"/>
                  <a:pt x="4757" y="10500"/>
                  <a:pt x="4789" y="10184"/>
                </a:cubicBezTo>
                <a:lnTo>
                  <a:pt x="4789" y="10184"/>
                </a:lnTo>
                <a:cubicBezTo>
                  <a:pt x="5072" y="10279"/>
                  <a:pt x="5356" y="10311"/>
                  <a:pt x="5671" y="10342"/>
                </a:cubicBezTo>
                <a:cubicBezTo>
                  <a:pt x="5734" y="10909"/>
                  <a:pt x="6049" y="11256"/>
                  <a:pt x="6427" y="11665"/>
                </a:cubicBezTo>
                <a:cubicBezTo>
                  <a:pt x="6474" y="11712"/>
                  <a:pt x="6561" y="11736"/>
                  <a:pt x="6651" y="11736"/>
                </a:cubicBezTo>
                <a:cubicBezTo>
                  <a:pt x="6742" y="11736"/>
                  <a:pt x="6837" y="11712"/>
                  <a:pt x="6900" y="11665"/>
                </a:cubicBezTo>
                <a:cubicBezTo>
                  <a:pt x="6994" y="11539"/>
                  <a:pt x="6994" y="11287"/>
                  <a:pt x="6900" y="11193"/>
                </a:cubicBezTo>
                <a:cubicBezTo>
                  <a:pt x="6616" y="10909"/>
                  <a:pt x="6427" y="10657"/>
                  <a:pt x="6333" y="10342"/>
                </a:cubicBezTo>
                <a:cubicBezTo>
                  <a:pt x="6616" y="10311"/>
                  <a:pt x="6931" y="10279"/>
                  <a:pt x="7215" y="10184"/>
                </a:cubicBezTo>
                <a:cubicBezTo>
                  <a:pt x="7467" y="10720"/>
                  <a:pt x="7876" y="10941"/>
                  <a:pt x="8380" y="11130"/>
                </a:cubicBezTo>
                <a:cubicBezTo>
                  <a:pt x="8424" y="11156"/>
                  <a:pt x="8474" y="11167"/>
                  <a:pt x="8526" y="11167"/>
                </a:cubicBezTo>
                <a:cubicBezTo>
                  <a:pt x="8662" y="11167"/>
                  <a:pt x="8807" y="11086"/>
                  <a:pt x="8853" y="10972"/>
                </a:cubicBezTo>
                <a:cubicBezTo>
                  <a:pt x="8947" y="10815"/>
                  <a:pt x="8853" y="10594"/>
                  <a:pt x="8695" y="10500"/>
                </a:cubicBezTo>
                <a:cubicBezTo>
                  <a:pt x="8349" y="10374"/>
                  <a:pt x="8065" y="10184"/>
                  <a:pt x="7908" y="9932"/>
                </a:cubicBezTo>
                <a:cubicBezTo>
                  <a:pt x="8191" y="9806"/>
                  <a:pt x="8412" y="9649"/>
                  <a:pt x="8664" y="9491"/>
                </a:cubicBezTo>
                <a:cubicBezTo>
                  <a:pt x="9105" y="9901"/>
                  <a:pt x="9578" y="9964"/>
                  <a:pt x="10082" y="9995"/>
                </a:cubicBezTo>
                <a:lnTo>
                  <a:pt x="10113" y="9995"/>
                </a:lnTo>
                <a:cubicBezTo>
                  <a:pt x="10302" y="9995"/>
                  <a:pt x="10428" y="9869"/>
                  <a:pt x="10460" y="9680"/>
                </a:cubicBezTo>
                <a:cubicBezTo>
                  <a:pt x="10460" y="9491"/>
                  <a:pt x="10365" y="9334"/>
                  <a:pt x="10145" y="9302"/>
                </a:cubicBezTo>
                <a:cubicBezTo>
                  <a:pt x="9767" y="9239"/>
                  <a:pt x="9483" y="9208"/>
                  <a:pt x="9199" y="9019"/>
                </a:cubicBezTo>
                <a:cubicBezTo>
                  <a:pt x="9388" y="8830"/>
                  <a:pt x="9609" y="8578"/>
                  <a:pt x="9767" y="8357"/>
                </a:cubicBezTo>
                <a:cubicBezTo>
                  <a:pt x="9980" y="8437"/>
                  <a:pt x="10181" y="8466"/>
                  <a:pt x="10384" y="8466"/>
                </a:cubicBezTo>
                <a:cubicBezTo>
                  <a:pt x="10660" y="8466"/>
                  <a:pt x="10938" y="8412"/>
                  <a:pt x="11247" y="8357"/>
                </a:cubicBezTo>
                <a:cubicBezTo>
                  <a:pt x="11468" y="8294"/>
                  <a:pt x="11531" y="8105"/>
                  <a:pt x="11499" y="7916"/>
                </a:cubicBezTo>
                <a:cubicBezTo>
                  <a:pt x="11472" y="7751"/>
                  <a:pt x="11300" y="7658"/>
                  <a:pt x="11131" y="7658"/>
                </a:cubicBezTo>
                <a:cubicBezTo>
                  <a:pt x="11107" y="7658"/>
                  <a:pt x="11082" y="7660"/>
                  <a:pt x="11058" y="7664"/>
                </a:cubicBezTo>
                <a:cubicBezTo>
                  <a:pt x="10806" y="7748"/>
                  <a:pt x="10596" y="7804"/>
                  <a:pt x="10391" y="7804"/>
                </a:cubicBezTo>
                <a:cubicBezTo>
                  <a:pt x="10288" y="7804"/>
                  <a:pt x="10187" y="7790"/>
                  <a:pt x="10082" y="7759"/>
                </a:cubicBezTo>
                <a:cubicBezTo>
                  <a:pt x="10208" y="7475"/>
                  <a:pt x="10302" y="7192"/>
                  <a:pt x="10365" y="6939"/>
                </a:cubicBezTo>
                <a:lnTo>
                  <a:pt x="10397" y="6939"/>
                </a:lnTo>
                <a:cubicBezTo>
                  <a:pt x="10932" y="6939"/>
                  <a:pt x="11342" y="6687"/>
                  <a:pt x="11751" y="6372"/>
                </a:cubicBezTo>
                <a:cubicBezTo>
                  <a:pt x="11940" y="6246"/>
                  <a:pt x="11972" y="6057"/>
                  <a:pt x="11846" y="5900"/>
                </a:cubicBezTo>
                <a:cubicBezTo>
                  <a:pt x="11789" y="5843"/>
                  <a:pt x="11687" y="5798"/>
                  <a:pt x="11580" y="5798"/>
                </a:cubicBezTo>
                <a:cubicBezTo>
                  <a:pt x="11509" y="5798"/>
                  <a:pt x="11436" y="5818"/>
                  <a:pt x="11373" y="5868"/>
                </a:cubicBezTo>
                <a:cubicBezTo>
                  <a:pt x="11058" y="6120"/>
                  <a:pt x="10775" y="6278"/>
                  <a:pt x="10460" y="6278"/>
                </a:cubicBezTo>
                <a:cubicBezTo>
                  <a:pt x="10460" y="6152"/>
                  <a:pt x="10491" y="5994"/>
                  <a:pt x="10491" y="5868"/>
                </a:cubicBezTo>
                <a:cubicBezTo>
                  <a:pt x="10491" y="5711"/>
                  <a:pt x="10491" y="5553"/>
                  <a:pt x="10460" y="5396"/>
                </a:cubicBezTo>
                <a:cubicBezTo>
                  <a:pt x="11027" y="5207"/>
                  <a:pt x="11279" y="4860"/>
                  <a:pt x="11594" y="4419"/>
                </a:cubicBezTo>
                <a:cubicBezTo>
                  <a:pt x="11720" y="4262"/>
                  <a:pt x="11688" y="4073"/>
                  <a:pt x="11531" y="3947"/>
                </a:cubicBezTo>
                <a:cubicBezTo>
                  <a:pt x="11465" y="3894"/>
                  <a:pt x="11394" y="3869"/>
                  <a:pt x="11324" y="3869"/>
                </a:cubicBezTo>
                <a:cubicBezTo>
                  <a:pt x="11226" y="3869"/>
                  <a:pt x="11132" y="3918"/>
                  <a:pt x="11058" y="4010"/>
                </a:cubicBezTo>
                <a:cubicBezTo>
                  <a:pt x="10838" y="4388"/>
                  <a:pt x="10617" y="4608"/>
                  <a:pt x="10365" y="4734"/>
                </a:cubicBezTo>
                <a:cubicBezTo>
                  <a:pt x="10271" y="4451"/>
                  <a:pt x="10176" y="4167"/>
                  <a:pt x="10019" y="3915"/>
                </a:cubicBezTo>
                <a:cubicBezTo>
                  <a:pt x="10460" y="3537"/>
                  <a:pt x="10617" y="3127"/>
                  <a:pt x="10775" y="2592"/>
                </a:cubicBezTo>
                <a:cubicBezTo>
                  <a:pt x="10806" y="2403"/>
                  <a:pt x="10712" y="2214"/>
                  <a:pt x="10554" y="2182"/>
                </a:cubicBezTo>
                <a:cubicBezTo>
                  <a:pt x="10520" y="2171"/>
                  <a:pt x="10485" y="2166"/>
                  <a:pt x="10450" y="2166"/>
                </a:cubicBezTo>
                <a:cubicBezTo>
                  <a:pt x="10292" y="2166"/>
                  <a:pt x="10139" y="2274"/>
                  <a:pt x="10113" y="2403"/>
                </a:cubicBezTo>
                <a:cubicBezTo>
                  <a:pt x="9987" y="2812"/>
                  <a:pt x="9924" y="3064"/>
                  <a:pt x="9672" y="3316"/>
                </a:cubicBezTo>
                <a:cubicBezTo>
                  <a:pt x="9515" y="3064"/>
                  <a:pt x="9325" y="2844"/>
                  <a:pt x="9136" y="2655"/>
                </a:cubicBezTo>
                <a:cubicBezTo>
                  <a:pt x="9451" y="2182"/>
                  <a:pt x="9388" y="1710"/>
                  <a:pt x="9357" y="1143"/>
                </a:cubicBezTo>
                <a:cubicBezTo>
                  <a:pt x="9357" y="954"/>
                  <a:pt x="9168" y="828"/>
                  <a:pt x="8979" y="828"/>
                </a:cubicBezTo>
                <a:cubicBezTo>
                  <a:pt x="8790" y="828"/>
                  <a:pt x="8664" y="1017"/>
                  <a:pt x="8664" y="1237"/>
                </a:cubicBezTo>
                <a:cubicBezTo>
                  <a:pt x="8695" y="1647"/>
                  <a:pt x="8695" y="1930"/>
                  <a:pt x="8569" y="2214"/>
                </a:cubicBezTo>
                <a:cubicBezTo>
                  <a:pt x="8349" y="2056"/>
                  <a:pt x="8097" y="1899"/>
                  <a:pt x="7813" y="1773"/>
                </a:cubicBezTo>
                <a:cubicBezTo>
                  <a:pt x="7939" y="1237"/>
                  <a:pt x="7782" y="796"/>
                  <a:pt x="7561" y="292"/>
                </a:cubicBezTo>
                <a:cubicBezTo>
                  <a:pt x="7493" y="178"/>
                  <a:pt x="7375" y="97"/>
                  <a:pt x="7243" y="97"/>
                </a:cubicBezTo>
                <a:cubicBezTo>
                  <a:pt x="7193" y="97"/>
                  <a:pt x="7141" y="108"/>
                  <a:pt x="7089" y="134"/>
                </a:cubicBezTo>
                <a:cubicBezTo>
                  <a:pt x="6931" y="197"/>
                  <a:pt x="6837" y="386"/>
                  <a:pt x="6931" y="607"/>
                </a:cubicBezTo>
                <a:cubicBezTo>
                  <a:pt x="7089" y="954"/>
                  <a:pt x="7215" y="1237"/>
                  <a:pt x="7152" y="1552"/>
                </a:cubicBezTo>
                <a:cubicBezTo>
                  <a:pt x="6900" y="1458"/>
                  <a:pt x="6616" y="1426"/>
                  <a:pt x="6301" y="1395"/>
                </a:cubicBezTo>
                <a:cubicBezTo>
                  <a:pt x="6206" y="828"/>
                  <a:pt x="5891" y="481"/>
                  <a:pt x="5545" y="71"/>
                </a:cubicBezTo>
                <a:cubicBezTo>
                  <a:pt x="5482" y="24"/>
                  <a:pt x="5395" y="1"/>
                  <a:pt x="530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Στρογγύλεμα διαγώνιας γωνίας του ορθογωνίου 31">
            <a:extLst>
              <a:ext uri="{FF2B5EF4-FFF2-40B4-BE49-F238E27FC236}">
                <a16:creationId xmlns="" xmlns:a16="http://schemas.microsoft.com/office/drawing/2014/main" id="{95BAC564-0CBB-48B1-8C80-6FAE0A0ABAE7}"/>
              </a:ext>
            </a:extLst>
          </p:cNvPr>
          <p:cNvSpPr/>
          <p:nvPr/>
        </p:nvSpPr>
        <p:spPr>
          <a:xfrm flipH="1" flipV="1">
            <a:off x="211485" y="3781910"/>
            <a:ext cx="1968195" cy="5873635"/>
          </a:xfrm>
          <a:prstGeom prst="round2DiagRect">
            <a:avLst>
              <a:gd name="adj1" fmla="val 25857"/>
              <a:gd name="adj2" fmla="val 0"/>
            </a:avLst>
          </a:prstGeom>
          <a:solidFill>
            <a:srgbClr val="E3ECF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5" name="Στρογγύλεμα διαγώνιας γωνίας του ορθογωνίου 31">
            <a:extLst>
              <a:ext uri="{FF2B5EF4-FFF2-40B4-BE49-F238E27FC236}">
                <a16:creationId xmlns="" xmlns:a16="http://schemas.microsoft.com/office/drawing/2014/main" id="{C5163299-9658-4133-B5BD-EC656C11211B}"/>
              </a:ext>
            </a:extLst>
          </p:cNvPr>
          <p:cNvSpPr/>
          <p:nvPr/>
        </p:nvSpPr>
        <p:spPr>
          <a:xfrm flipH="1" flipV="1">
            <a:off x="2408651" y="3786453"/>
            <a:ext cx="1968195" cy="5873635"/>
          </a:xfrm>
          <a:prstGeom prst="round2DiagRect">
            <a:avLst>
              <a:gd name="adj1" fmla="val 25857"/>
              <a:gd name="adj2" fmla="val 0"/>
            </a:avLst>
          </a:prstGeom>
          <a:solidFill>
            <a:srgbClr val="E3ECF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6" name="Στρογγύλεμα διαγώνιας γωνίας του ορθογωνίου 31">
            <a:extLst>
              <a:ext uri="{FF2B5EF4-FFF2-40B4-BE49-F238E27FC236}">
                <a16:creationId xmlns="" xmlns:a16="http://schemas.microsoft.com/office/drawing/2014/main" id="{29A52B5B-8BB9-4998-A9D6-2CC9DD8F4649}"/>
              </a:ext>
            </a:extLst>
          </p:cNvPr>
          <p:cNvSpPr/>
          <p:nvPr/>
        </p:nvSpPr>
        <p:spPr>
          <a:xfrm flipH="1" flipV="1">
            <a:off x="4591494" y="3647915"/>
            <a:ext cx="1968195" cy="5163876"/>
          </a:xfrm>
          <a:prstGeom prst="round2DiagRect">
            <a:avLst>
              <a:gd name="adj1" fmla="val 25857"/>
              <a:gd name="adj2" fmla="val 0"/>
            </a:avLst>
          </a:prstGeom>
          <a:solidFill>
            <a:srgbClr val="E3ECF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6" name="Ορθογώνιο 28">
            <a:extLst>
              <a:ext uri="{FF2B5EF4-FFF2-40B4-BE49-F238E27FC236}">
                <a16:creationId xmlns="" xmlns:a16="http://schemas.microsoft.com/office/drawing/2014/main" id="{B7444580-E6DC-45E1-8FFF-1FD9A1EB7B15}"/>
              </a:ext>
            </a:extLst>
          </p:cNvPr>
          <p:cNvSpPr/>
          <p:nvPr/>
        </p:nvSpPr>
        <p:spPr>
          <a:xfrm>
            <a:off x="4917077" y="4767934"/>
            <a:ext cx="1369286" cy="584775"/>
          </a:xfrm>
          <a:prstGeom prst="rect">
            <a:avLst/>
          </a:prstGeom>
        </p:spPr>
        <p:txBody>
          <a:bodyPr wrap="non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600" b="1" dirty="0">
                <a:solidFill>
                  <a:schemeClr val="accent1">
                    <a:lumMod val="50000"/>
                  </a:schemeClr>
                </a:solidFill>
              </a:rPr>
              <a:t>ΕΝΕΡΓΕΣ </a:t>
            </a:r>
          </a:p>
          <a:p>
            <a:pPr algn="ctr"/>
            <a:r>
              <a:rPr lang="el-GR" sz="1600" b="1" dirty="0">
                <a:solidFill>
                  <a:schemeClr val="accent1">
                    <a:lumMod val="50000"/>
                  </a:schemeClr>
                </a:solidFill>
              </a:rPr>
              <a:t>ΠΡΟΣΚΛΗΣΕΙΣ</a:t>
            </a:r>
            <a:endParaRPr lang="el-GR" sz="1600" dirty="0">
              <a:solidFill>
                <a:schemeClr val="accent1">
                  <a:lumMod val="50000"/>
                </a:schemeClr>
              </a:solidFill>
            </a:endParaRPr>
          </a:p>
        </p:txBody>
      </p:sp>
      <p:sp>
        <p:nvSpPr>
          <p:cNvPr id="100" name="Ορθογώνιο 29">
            <a:extLst>
              <a:ext uri="{FF2B5EF4-FFF2-40B4-BE49-F238E27FC236}">
                <a16:creationId xmlns="" xmlns:a16="http://schemas.microsoft.com/office/drawing/2014/main" id="{83A7DBE2-E5A1-4D62-8F75-3E600412BB33}"/>
              </a:ext>
            </a:extLst>
          </p:cNvPr>
          <p:cNvSpPr/>
          <p:nvPr/>
        </p:nvSpPr>
        <p:spPr>
          <a:xfrm>
            <a:off x="4529448" y="6058610"/>
            <a:ext cx="2186817" cy="923330"/>
          </a:xfrm>
          <a:prstGeom prst="rect">
            <a:avLst/>
          </a:prstGeom>
        </p:spPr>
        <p:txBody>
          <a:bodyPr wrap="non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b="1" dirty="0">
                <a:solidFill>
                  <a:schemeClr val="accent1">
                    <a:lumMod val="50000"/>
                  </a:schemeClr>
                </a:solidFill>
                <a:latin typeface="Century Gothic" panose="020B0502020202020204" pitchFamily="34" charset="0"/>
              </a:rPr>
              <a:t>Ενίσχυση </a:t>
            </a:r>
          </a:p>
          <a:p>
            <a:pPr algn="ctr"/>
            <a:r>
              <a:rPr lang="el-GR" b="1" dirty="0">
                <a:solidFill>
                  <a:schemeClr val="accent1">
                    <a:lumMod val="50000"/>
                  </a:schemeClr>
                </a:solidFill>
                <a:latin typeface="Century Gothic" panose="020B0502020202020204" pitchFamily="34" charset="0"/>
              </a:rPr>
              <a:t>Επιχειρήσεων ΤΠΕ </a:t>
            </a:r>
            <a:br>
              <a:rPr lang="el-GR" b="1" dirty="0">
                <a:solidFill>
                  <a:schemeClr val="accent1">
                    <a:lumMod val="50000"/>
                  </a:schemeClr>
                </a:solidFill>
                <a:latin typeface="Century Gothic" panose="020B0502020202020204" pitchFamily="34" charset="0"/>
              </a:rPr>
            </a:br>
            <a:r>
              <a:rPr lang="el-GR" b="1" dirty="0">
                <a:solidFill>
                  <a:schemeClr val="accent1">
                    <a:lumMod val="50000"/>
                  </a:schemeClr>
                </a:solidFill>
                <a:latin typeface="Century Gothic" panose="020B0502020202020204" pitchFamily="34" charset="0"/>
              </a:rPr>
              <a:t>π/υ Δ.Δ. 3,9 εκ. € </a:t>
            </a:r>
          </a:p>
        </p:txBody>
      </p:sp>
      <p:sp>
        <p:nvSpPr>
          <p:cNvPr id="101" name="Ορθογώνιο 29">
            <a:extLst>
              <a:ext uri="{FF2B5EF4-FFF2-40B4-BE49-F238E27FC236}">
                <a16:creationId xmlns="" xmlns:a16="http://schemas.microsoft.com/office/drawing/2014/main" id="{11C9FE18-16E4-4787-AB9B-1D3C79A83FF6}"/>
              </a:ext>
            </a:extLst>
          </p:cNvPr>
          <p:cNvSpPr/>
          <p:nvPr/>
        </p:nvSpPr>
        <p:spPr>
          <a:xfrm>
            <a:off x="4580680" y="7773743"/>
            <a:ext cx="2000868" cy="923330"/>
          </a:xfrm>
          <a:prstGeom prst="rect">
            <a:avLst/>
          </a:prstGeom>
        </p:spPr>
        <p:txBody>
          <a:bodyPr wrap="non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b="1" dirty="0">
                <a:solidFill>
                  <a:schemeClr val="accent1">
                    <a:lumMod val="50000"/>
                  </a:schemeClr>
                </a:solidFill>
                <a:latin typeface="Century Gothic" panose="020B0502020202020204" pitchFamily="34" charset="0"/>
              </a:rPr>
              <a:t>Σύγχρονη </a:t>
            </a:r>
          </a:p>
          <a:p>
            <a:pPr algn="ctr"/>
            <a:r>
              <a:rPr lang="el-GR" b="1" dirty="0">
                <a:solidFill>
                  <a:schemeClr val="accent1">
                    <a:lumMod val="50000"/>
                  </a:schemeClr>
                </a:solidFill>
                <a:latin typeface="Century Gothic" panose="020B0502020202020204" pitchFamily="34" charset="0"/>
              </a:rPr>
              <a:t>μεταποίηση</a:t>
            </a:r>
            <a:br>
              <a:rPr lang="el-GR" b="1" dirty="0">
                <a:solidFill>
                  <a:schemeClr val="accent1">
                    <a:lumMod val="50000"/>
                  </a:schemeClr>
                </a:solidFill>
                <a:latin typeface="Century Gothic" panose="020B0502020202020204" pitchFamily="34" charset="0"/>
              </a:rPr>
            </a:br>
            <a:r>
              <a:rPr lang="el-GR" b="1" dirty="0">
                <a:solidFill>
                  <a:schemeClr val="accent1">
                    <a:lumMod val="50000"/>
                  </a:schemeClr>
                </a:solidFill>
                <a:latin typeface="Century Gothic" panose="020B0502020202020204" pitchFamily="34" charset="0"/>
              </a:rPr>
              <a:t>π/υ Δ.Δ. 10 εκ. €</a:t>
            </a:r>
          </a:p>
        </p:txBody>
      </p:sp>
      <p:sp>
        <p:nvSpPr>
          <p:cNvPr id="128" name="Οβάλ 127">
            <a:extLst>
              <a:ext uri="{FF2B5EF4-FFF2-40B4-BE49-F238E27FC236}">
                <a16:creationId xmlns="" xmlns:a16="http://schemas.microsoft.com/office/drawing/2014/main" id="{53DD315F-DC79-44D9-8005-CE12E9281819}"/>
              </a:ext>
            </a:extLst>
          </p:cNvPr>
          <p:cNvSpPr/>
          <p:nvPr/>
        </p:nvSpPr>
        <p:spPr>
          <a:xfrm>
            <a:off x="5310658" y="5449896"/>
            <a:ext cx="648886" cy="65066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pic>
        <p:nvPicPr>
          <p:cNvPr id="75" name="Γραφικό 74" descr="Λαμπτήρας και μολύβι">
            <a:extLst>
              <a:ext uri="{FF2B5EF4-FFF2-40B4-BE49-F238E27FC236}">
                <a16:creationId xmlns="" xmlns:a16="http://schemas.microsoft.com/office/drawing/2014/main" id="{A6359E2C-5A84-4AB7-A1BF-10E698C4CAF8}"/>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5420273" y="5520993"/>
            <a:ext cx="506772" cy="506772"/>
          </a:xfrm>
          <a:prstGeom prst="rect">
            <a:avLst/>
          </a:prstGeom>
        </p:spPr>
      </p:pic>
      <p:grpSp>
        <p:nvGrpSpPr>
          <p:cNvPr id="2" name="Ομάδα 75">
            <a:extLst>
              <a:ext uri="{FF2B5EF4-FFF2-40B4-BE49-F238E27FC236}">
                <a16:creationId xmlns="" xmlns:a16="http://schemas.microsoft.com/office/drawing/2014/main" id="{C203B835-7E84-41AD-B46D-3587501BE95E}"/>
              </a:ext>
            </a:extLst>
          </p:cNvPr>
          <p:cNvGrpSpPr/>
          <p:nvPr/>
        </p:nvGrpSpPr>
        <p:grpSpPr>
          <a:xfrm>
            <a:off x="5251150" y="7150950"/>
            <a:ext cx="659929" cy="661927"/>
            <a:chOff x="6672685" y="6638598"/>
            <a:chExt cx="659929" cy="661927"/>
          </a:xfrm>
        </p:grpSpPr>
        <p:sp>
          <p:nvSpPr>
            <p:cNvPr id="129" name="Οβάλ 128">
              <a:extLst>
                <a:ext uri="{FF2B5EF4-FFF2-40B4-BE49-F238E27FC236}">
                  <a16:creationId xmlns="" xmlns:a16="http://schemas.microsoft.com/office/drawing/2014/main" id="{349668D2-3490-4B62-8B44-8A2826D3B376}"/>
                </a:ext>
              </a:extLst>
            </p:cNvPr>
            <p:cNvSpPr/>
            <p:nvPr/>
          </p:nvSpPr>
          <p:spPr>
            <a:xfrm>
              <a:off x="6672685" y="6638598"/>
              <a:ext cx="648886" cy="65066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pic>
          <p:nvPicPr>
            <p:cNvPr id="130" name="Γραφικό 129" descr="Ετικέτα">
              <a:extLst>
                <a:ext uri="{FF2B5EF4-FFF2-40B4-BE49-F238E27FC236}">
                  <a16:creationId xmlns="" xmlns:a16="http://schemas.microsoft.com/office/drawing/2014/main" id="{D2D349CB-FB0E-4FE3-91C2-2B568C1A2CEF}"/>
                </a:ext>
              </a:extLst>
            </p:cNvPr>
            <p:cNvPicPr>
              <a:picLocks noChangeAspect="1"/>
            </p:cNvPicPr>
            <p:nvPr/>
          </p:nvPicPr>
          <p:blipFill>
            <a:blip r:embed="rId4"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p:blipFill>
          <p:spPr>
            <a:xfrm>
              <a:off x="6683728" y="6651639"/>
              <a:ext cx="648886" cy="648886"/>
            </a:xfrm>
            <a:prstGeom prst="rect">
              <a:avLst/>
            </a:prstGeom>
          </p:spPr>
        </p:pic>
      </p:grpSp>
      <p:pic>
        <p:nvPicPr>
          <p:cNvPr id="4" name="Γραφικό 3">
            <a:extLst>
              <a:ext uri="{FF2B5EF4-FFF2-40B4-BE49-F238E27FC236}">
                <a16:creationId xmlns="" xmlns:a16="http://schemas.microsoft.com/office/drawing/2014/main" id="{E4ABEFC9-F46E-4553-87D4-56C4CCB6EB34}"/>
              </a:ext>
            </a:extLst>
          </p:cNvPr>
          <p:cNvPicPr>
            <a:picLocks noChangeAspect="1"/>
          </p:cNvPicPr>
          <p:nvPr/>
        </p:nvPicPr>
        <p:blipFill>
          <a:blip r:embed="rId5">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p:blipFill>
        <p:spPr>
          <a:xfrm>
            <a:off x="231511" y="2837508"/>
            <a:ext cx="6346100" cy="2625455"/>
          </a:xfrm>
          <a:prstGeom prst="rect">
            <a:avLst/>
          </a:prstGeom>
        </p:spPr>
      </p:pic>
      <p:pic>
        <p:nvPicPr>
          <p:cNvPr id="92" name="Graphic 22" descr="Κέντρο">
            <a:extLst>
              <a:ext uri="{FF2B5EF4-FFF2-40B4-BE49-F238E27FC236}">
                <a16:creationId xmlns="" xmlns:a16="http://schemas.microsoft.com/office/drawing/2014/main" id="{1132F355-682A-4E50-82C5-001123F9F435}"/>
              </a:ext>
            </a:extLst>
          </p:cNvPr>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p:blipFill>
        <p:spPr>
          <a:xfrm>
            <a:off x="769374" y="3392290"/>
            <a:ext cx="894626" cy="894626"/>
          </a:xfrm>
          <a:prstGeom prst="rect">
            <a:avLst/>
          </a:prstGeom>
        </p:spPr>
      </p:pic>
      <p:pic>
        <p:nvPicPr>
          <p:cNvPr id="87" name="Graphic 15" descr="Κεφάλι με γρανάζια">
            <a:extLst>
              <a:ext uri="{FF2B5EF4-FFF2-40B4-BE49-F238E27FC236}">
                <a16:creationId xmlns="" xmlns:a16="http://schemas.microsoft.com/office/drawing/2014/main" id="{1B9010B4-AEB1-412D-89F2-16976FEA9E2F}"/>
              </a:ext>
            </a:extLst>
          </p:cNvPr>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p:blipFill>
        <p:spPr>
          <a:xfrm>
            <a:off x="2982426" y="3406294"/>
            <a:ext cx="844271" cy="844271"/>
          </a:xfrm>
          <a:prstGeom prst="rect">
            <a:avLst/>
          </a:prstGeom>
        </p:spPr>
      </p:pic>
      <p:pic>
        <p:nvPicPr>
          <p:cNvPr id="91" name="Graphic 28" descr="Ροή">
            <a:extLst>
              <a:ext uri="{FF2B5EF4-FFF2-40B4-BE49-F238E27FC236}">
                <a16:creationId xmlns="" xmlns:a16="http://schemas.microsoft.com/office/drawing/2014/main" id="{7E835813-5B49-4156-A3CD-D20F44CC6723}"/>
              </a:ext>
            </a:extLst>
          </p:cNvPr>
          <p:cNvPicPr>
            <a:picLocks noChangeAspect="1"/>
          </p:cNvPicPr>
          <p:nvPr/>
        </p:nvPicPr>
        <p:blipFill>
          <a:blip r:embed="rId8"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p:blipFill>
        <p:spPr>
          <a:xfrm>
            <a:off x="5162890" y="3437407"/>
            <a:ext cx="844271" cy="844271"/>
          </a:xfrm>
          <a:prstGeom prst="rect">
            <a:avLst/>
          </a:prstGeom>
        </p:spPr>
      </p:pic>
      <p:sp>
        <p:nvSpPr>
          <p:cNvPr id="96" name="Ορθογώνιο 29">
            <a:extLst>
              <a:ext uri="{FF2B5EF4-FFF2-40B4-BE49-F238E27FC236}">
                <a16:creationId xmlns="" xmlns:a16="http://schemas.microsoft.com/office/drawing/2014/main" id="{7C4E9F26-48BC-4402-BFFF-BE07D1EFFDC2}"/>
              </a:ext>
            </a:extLst>
          </p:cNvPr>
          <p:cNvSpPr/>
          <p:nvPr/>
        </p:nvSpPr>
        <p:spPr>
          <a:xfrm>
            <a:off x="2477107" y="6147701"/>
            <a:ext cx="1912703" cy="369332"/>
          </a:xfrm>
          <a:prstGeom prst="rect">
            <a:avLst/>
          </a:prstGeom>
        </p:spPr>
        <p:txBody>
          <a:bodyPr wrap="non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b="1" dirty="0">
                <a:solidFill>
                  <a:schemeClr val="accent1">
                    <a:lumMod val="50000"/>
                  </a:schemeClr>
                </a:solidFill>
                <a:latin typeface="Century Gothic" panose="020B0502020202020204" pitchFamily="34" charset="0"/>
              </a:rPr>
              <a:t>ενταγμένα έργα</a:t>
            </a:r>
          </a:p>
        </p:txBody>
      </p:sp>
      <p:sp>
        <p:nvSpPr>
          <p:cNvPr id="97" name="Ορθογώνιο 29">
            <a:extLst>
              <a:ext uri="{FF2B5EF4-FFF2-40B4-BE49-F238E27FC236}">
                <a16:creationId xmlns="" xmlns:a16="http://schemas.microsoft.com/office/drawing/2014/main" id="{7B99C004-6E9C-4292-9FCE-B92B8E26CE9A}"/>
              </a:ext>
            </a:extLst>
          </p:cNvPr>
          <p:cNvSpPr/>
          <p:nvPr/>
        </p:nvSpPr>
        <p:spPr>
          <a:xfrm>
            <a:off x="2574846" y="7411985"/>
            <a:ext cx="1659429" cy="369332"/>
          </a:xfrm>
          <a:prstGeom prst="rect">
            <a:avLst/>
          </a:prstGeom>
        </p:spPr>
        <p:txBody>
          <a:bodyPr wrap="non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b="1" dirty="0">
                <a:solidFill>
                  <a:schemeClr val="accent1">
                    <a:lumMod val="50000"/>
                  </a:schemeClr>
                </a:solidFill>
                <a:latin typeface="Century Gothic" panose="020B0502020202020204" pitchFamily="34" charset="0"/>
              </a:rPr>
              <a:t>π/υ 64,4 εκ. €</a:t>
            </a:r>
          </a:p>
        </p:txBody>
      </p:sp>
      <p:sp>
        <p:nvSpPr>
          <p:cNvPr id="99" name="Ορθογώνιο 29">
            <a:extLst>
              <a:ext uri="{FF2B5EF4-FFF2-40B4-BE49-F238E27FC236}">
                <a16:creationId xmlns="" xmlns:a16="http://schemas.microsoft.com/office/drawing/2014/main" id="{07B59843-FDB1-48CA-947E-B387767248E3}"/>
              </a:ext>
            </a:extLst>
          </p:cNvPr>
          <p:cNvSpPr/>
          <p:nvPr/>
        </p:nvSpPr>
        <p:spPr>
          <a:xfrm>
            <a:off x="2380389" y="8625677"/>
            <a:ext cx="2007280" cy="923330"/>
          </a:xfrm>
          <a:prstGeom prst="rect">
            <a:avLst/>
          </a:prstGeom>
        </p:spPr>
        <p:txBody>
          <a:bodyPr wrap="non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b="1" dirty="0">
                <a:solidFill>
                  <a:schemeClr val="accent1">
                    <a:lumMod val="50000"/>
                  </a:schemeClr>
                </a:solidFill>
                <a:latin typeface="Century Gothic" panose="020B0502020202020204" pitchFamily="34" charset="0"/>
              </a:rPr>
              <a:t>υπό αξιολόγηση</a:t>
            </a:r>
          </a:p>
          <a:p>
            <a:pPr algn="ctr"/>
            <a:r>
              <a:rPr lang="el-GR" b="1" dirty="0">
                <a:solidFill>
                  <a:schemeClr val="accent1">
                    <a:lumMod val="50000"/>
                  </a:schemeClr>
                </a:solidFill>
                <a:latin typeface="Century Gothic" panose="020B0502020202020204" pitchFamily="34" charset="0"/>
              </a:rPr>
              <a:t>προτάσεις</a:t>
            </a:r>
            <a:br>
              <a:rPr lang="el-GR" b="1" dirty="0">
                <a:solidFill>
                  <a:schemeClr val="accent1">
                    <a:lumMod val="50000"/>
                  </a:schemeClr>
                </a:solidFill>
                <a:latin typeface="Century Gothic" panose="020B0502020202020204" pitchFamily="34" charset="0"/>
              </a:rPr>
            </a:br>
            <a:r>
              <a:rPr lang="el-GR" b="1" dirty="0">
                <a:solidFill>
                  <a:schemeClr val="accent1">
                    <a:lumMod val="50000"/>
                  </a:schemeClr>
                </a:solidFill>
                <a:latin typeface="Century Gothic" panose="020B0502020202020204" pitchFamily="34" charset="0"/>
              </a:rPr>
              <a:t>με π/υ 59,6 εκ. €</a:t>
            </a:r>
          </a:p>
        </p:txBody>
      </p:sp>
      <p:sp>
        <p:nvSpPr>
          <p:cNvPr id="113" name="Οβάλ 112">
            <a:extLst>
              <a:ext uri="{FF2B5EF4-FFF2-40B4-BE49-F238E27FC236}">
                <a16:creationId xmlns="" xmlns:a16="http://schemas.microsoft.com/office/drawing/2014/main" id="{157AA099-E4CB-4519-A4CE-47EB4A52C5BD}"/>
              </a:ext>
            </a:extLst>
          </p:cNvPr>
          <p:cNvSpPr/>
          <p:nvPr/>
        </p:nvSpPr>
        <p:spPr>
          <a:xfrm>
            <a:off x="3050580" y="5452180"/>
            <a:ext cx="648886" cy="65066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121" name="Ορθογώνιο 120">
            <a:extLst>
              <a:ext uri="{FF2B5EF4-FFF2-40B4-BE49-F238E27FC236}">
                <a16:creationId xmlns="" xmlns:a16="http://schemas.microsoft.com/office/drawing/2014/main" id="{FA8024E4-C541-4496-BE80-00ACEB8AF3B5}"/>
              </a:ext>
            </a:extLst>
          </p:cNvPr>
          <p:cNvSpPr/>
          <p:nvPr/>
        </p:nvSpPr>
        <p:spPr>
          <a:xfrm>
            <a:off x="3004881" y="5541343"/>
            <a:ext cx="870751" cy="492443"/>
          </a:xfrm>
          <a:prstGeom prst="rect">
            <a:avLst/>
          </a:prstGeom>
        </p:spPr>
        <p:txBody>
          <a:bodyPr wrap="none">
            <a:spAutoFit/>
          </a:bodyPr>
          <a:lstStyle/>
          <a:p>
            <a:r>
              <a:rPr lang="en-US" sz="2600" b="1" dirty="0">
                <a:solidFill>
                  <a:schemeClr val="accent1">
                    <a:lumMod val="50000"/>
                  </a:schemeClr>
                </a:solidFill>
                <a:latin typeface="PF Agora Sans Pro" panose="02000500000000020004" pitchFamily="2" charset="0"/>
              </a:rPr>
              <a:t>221</a:t>
            </a:r>
            <a:r>
              <a:rPr lang="el-GR" sz="2500" b="1" dirty="0">
                <a:solidFill>
                  <a:schemeClr val="accent1">
                    <a:lumMod val="50000"/>
                  </a:schemeClr>
                </a:solidFill>
                <a:latin typeface="PF Agora Sans Pro" panose="02000500000000020004" pitchFamily="2" charset="0"/>
              </a:rPr>
              <a:t> </a:t>
            </a:r>
            <a:endParaRPr lang="el-GR" sz="2500" dirty="0">
              <a:solidFill>
                <a:schemeClr val="accent1">
                  <a:lumMod val="50000"/>
                </a:schemeClr>
              </a:solidFill>
              <a:latin typeface="PF Agora Sans Pro" panose="02000500000000020004" pitchFamily="2" charset="0"/>
            </a:endParaRPr>
          </a:p>
        </p:txBody>
      </p:sp>
      <p:sp>
        <p:nvSpPr>
          <p:cNvPr id="126" name="Οβάλ 125">
            <a:extLst>
              <a:ext uri="{FF2B5EF4-FFF2-40B4-BE49-F238E27FC236}">
                <a16:creationId xmlns="" xmlns:a16="http://schemas.microsoft.com/office/drawing/2014/main" id="{D8EE541A-83B0-413B-9BF8-ED31BB354B6C}"/>
              </a:ext>
            </a:extLst>
          </p:cNvPr>
          <p:cNvSpPr/>
          <p:nvPr/>
        </p:nvSpPr>
        <p:spPr>
          <a:xfrm>
            <a:off x="3059586" y="6682154"/>
            <a:ext cx="648886" cy="65066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127" name="Ορθογώνιο 126">
            <a:extLst>
              <a:ext uri="{FF2B5EF4-FFF2-40B4-BE49-F238E27FC236}">
                <a16:creationId xmlns="" xmlns:a16="http://schemas.microsoft.com/office/drawing/2014/main" id="{27A9689E-38AF-4478-9CB7-B35759988495}"/>
              </a:ext>
            </a:extLst>
          </p:cNvPr>
          <p:cNvSpPr/>
          <p:nvPr/>
        </p:nvSpPr>
        <p:spPr>
          <a:xfrm>
            <a:off x="3158660" y="6698595"/>
            <a:ext cx="397051" cy="646331"/>
          </a:xfrm>
          <a:prstGeom prst="rect">
            <a:avLst/>
          </a:prstGeom>
        </p:spPr>
        <p:txBody>
          <a:bodyPr wrap="square">
            <a:spAutoFit/>
          </a:bodyPr>
          <a:lstStyle/>
          <a:p>
            <a:pPr algn="ctr"/>
            <a:r>
              <a:rPr lang="el-GR" sz="3600" b="1" dirty="0">
                <a:solidFill>
                  <a:schemeClr val="accent1">
                    <a:lumMod val="50000"/>
                  </a:schemeClr>
                </a:solidFill>
                <a:latin typeface="Century Gothic" panose="020B0502020202020204" pitchFamily="34" charset="0"/>
              </a:rPr>
              <a:t>€</a:t>
            </a:r>
            <a:endParaRPr lang="el-GR" sz="3600" dirty="0">
              <a:solidFill>
                <a:schemeClr val="accent1">
                  <a:lumMod val="50000"/>
                </a:schemeClr>
              </a:solidFill>
            </a:endParaRPr>
          </a:p>
        </p:txBody>
      </p:sp>
      <p:sp>
        <p:nvSpPr>
          <p:cNvPr id="131" name="Οβάλ 130">
            <a:extLst>
              <a:ext uri="{FF2B5EF4-FFF2-40B4-BE49-F238E27FC236}">
                <a16:creationId xmlns="" xmlns:a16="http://schemas.microsoft.com/office/drawing/2014/main" id="{40274270-990F-4CEC-811E-81ADBB33D6C7}"/>
              </a:ext>
            </a:extLst>
          </p:cNvPr>
          <p:cNvSpPr/>
          <p:nvPr/>
        </p:nvSpPr>
        <p:spPr>
          <a:xfrm>
            <a:off x="2922345" y="7811338"/>
            <a:ext cx="988142" cy="872586"/>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133" name="Ορθογώνιο 132">
            <a:extLst>
              <a:ext uri="{FF2B5EF4-FFF2-40B4-BE49-F238E27FC236}">
                <a16:creationId xmlns="" xmlns:a16="http://schemas.microsoft.com/office/drawing/2014/main" id="{2017B32C-375D-4C97-8AFC-F715E4A66020}"/>
              </a:ext>
            </a:extLst>
          </p:cNvPr>
          <p:cNvSpPr/>
          <p:nvPr/>
        </p:nvSpPr>
        <p:spPr>
          <a:xfrm>
            <a:off x="2863816" y="8019321"/>
            <a:ext cx="1152880" cy="492443"/>
          </a:xfrm>
          <a:prstGeom prst="rect">
            <a:avLst/>
          </a:prstGeom>
        </p:spPr>
        <p:txBody>
          <a:bodyPr wrap="none">
            <a:spAutoFit/>
          </a:bodyPr>
          <a:lstStyle/>
          <a:p>
            <a:r>
              <a:rPr lang="en-US" sz="2600" b="1" dirty="0">
                <a:solidFill>
                  <a:schemeClr val="accent1">
                    <a:lumMod val="50000"/>
                  </a:schemeClr>
                </a:solidFill>
                <a:latin typeface="PF Agora Sans Pro" panose="02000500000000020004" pitchFamily="2" charset="0"/>
              </a:rPr>
              <a:t>8.135</a:t>
            </a:r>
            <a:r>
              <a:rPr lang="el-GR" sz="2500" b="1" dirty="0">
                <a:solidFill>
                  <a:schemeClr val="accent1">
                    <a:lumMod val="50000"/>
                  </a:schemeClr>
                </a:solidFill>
                <a:latin typeface="PF Agora Sans Pro" panose="02000500000000020004" pitchFamily="2" charset="0"/>
              </a:rPr>
              <a:t> </a:t>
            </a:r>
            <a:endParaRPr lang="el-GR" sz="2500" dirty="0">
              <a:solidFill>
                <a:schemeClr val="accent1">
                  <a:lumMod val="50000"/>
                </a:schemeClr>
              </a:solidFill>
              <a:latin typeface="PF Agora Sans Pro" panose="02000500000000020004" pitchFamily="2" charset="0"/>
            </a:endParaRPr>
          </a:p>
        </p:txBody>
      </p:sp>
      <p:sp>
        <p:nvSpPr>
          <p:cNvPr id="93" name="Ορθογώνιο 29">
            <a:extLst>
              <a:ext uri="{FF2B5EF4-FFF2-40B4-BE49-F238E27FC236}">
                <a16:creationId xmlns="" xmlns:a16="http://schemas.microsoft.com/office/drawing/2014/main" id="{D0335B91-15A7-471A-99C4-D962E10F81D9}"/>
              </a:ext>
            </a:extLst>
          </p:cNvPr>
          <p:cNvSpPr/>
          <p:nvPr/>
        </p:nvSpPr>
        <p:spPr>
          <a:xfrm>
            <a:off x="104501" y="6147701"/>
            <a:ext cx="2199717" cy="369332"/>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b="1" dirty="0">
                <a:solidFill>
                  <a:schemeClr val="accent1">
                    <a:lumMod val="50000"/>
                  </a:schemeClr>
                </a:solidFill>
                <a:latin typeface="Century Gothic" panose="020B0502020202020204" pitchFamily="34" charset="0"/>
              </a:rPr>
              <a:t>ενταγμένα έργα</a:t>
            </a:r>
          </a:p>
        </p:txBody>
      </p:sp>
      <p:sp>
        <p:nvSpPr>
          <p:cNvPr id="95" name="Ορθογώνιο 29">
            <a:extLst>
              <a:ext uri="{FF2B5EF4-FFF2-40B4-BE49-F238E27FC236}">
                <a16:creationId xmlns="" xmlns:a16="http://schemas.microsoft.com/office/drawing/2014/main" id="{663EA8E1-C06C-4096-AC00-C22D0D33E0FD}"/>
              </a:ext>
            </a:extLst>
          </p:cNvPr>
          <p:cNvSpPr/>
          <p:nvPr/>
        </p:nvSpPr>
        <p:spPr>
          <a:xfrm>
            <a:off x="503632" y="7371974"/>
            <a:ext cx="1659429" cy="369332"/>
          </a:xfrm>
          <a:prstGeom prst="rect">
            <a:avLst/>
          </a:prstGeom>
        </p:spPr>
        <p:txBody>
          <a:bodyPr wrap="non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l-GR" b="1" dirty="0">
                <a:solidFill>
                  <a:schemeClr val="accent1">
                    <a:lumMod val="50000"/>
                  </a:schemeClr>
                </a:solidFill>
                <a:latin typeface="Century Gothic" panose="020B0502020202020204" pitchFamily="34" charset="0"/>
              </a:rPr>
              <a:t>π/υ 16,4 εκ. €</a:t>
            </a:r>
          </a:p>
        </p:txBody>
      </p:sp>
      <p:sp>
        <p:nvSpPr>
          <p:cNvPr id="103" name="Οβάλ 102">
            <a:extLst>
              <a:ext uri="{FF2B5EF4-FFF2-40B4-BE49-F238E27FC236}">
                <a16:creationId xmlns="" xmlns:a16="http://schemas.microsoft.com/office/drawing/2014/main" id="{0BC7DDF2-4971-4EA4-B30F-7013B9864441}"/>
              </a:ext>
            </a:extLst>
          </p:cNvPr>
          <p:cNvSpPr/>
          <p:nvPr/>
        </p:nvSpPr>
        <p:spPr>
          <a:xfrm>
            <a:off x="879917" y="5444154"/>
            <a:ext cx="648886" cy="65066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73" name="Ορθογώνιο 72">
            <a:extLst>
              <a:ext uri="{FF2B5EF4-FFF2-40B4-BE49-F238E27FC236}">
                <a16:creationId xmlns="" xmlns:a16="http://schemas.microsoft.com/office/drawing/2014/main" id="{A1491559-D033-48A0-8524-D9E9303D58D4}"/>
              </a:ext>
            </a:extLst>
          </p:cNvPr>
          <p:cNvSpPr/>
          <p:nvPr/>
        </p:nvSpPr>
        <p:spPr>
          <a:xfrm>
            <a:off x="906692" y="5541343"/>
            <a:ext cx="673582" cy="492443"/>
          </a:xfrm>
          <a:prstGeom prst="rect">
            <a:avLst/>
          </a:prstGeom>
        </p:spPr>
        <p:txBody>
          <a:bodyPr wrap="none">
            <a:spAutoFit/>
          </a:bodyPr>
          <a:lstStyle/>
          <a:p>
            <a:r>
              <a:rPr lang="el-GR" sz="2600" b="1" dirty="0">
                <a:solidFill>
                  <a:schemeClr val="accent1">
                    <a:lumMod val="50000"/>
                  </a:schemeClr>
                </a:solidFill>
                <a:latin typeface="PF Agora Sans Pro" panose="02000500000000020004" pitchFamily="2" charset="0"/>
              </a:rPr>
              <a:t>66</a:t>
            </a:r>
            <a:r>
              <a:rPr lang="el-GR" sz="2500" b="1" dirty="0">
                <a:solidFill>
                  <a:schemeClr val="accent1">
                    <a:lumMod val="50000"/>
                  </a:schemeClr>
                </a:solidFill>
                <a:latin typeface="PF Agora Sans Pro" panose="02000500000000020004" pitchFamily="2" charset="0"/>
              </a:rPr>
              <a:t> </a:t>
            </a:r>
            <a:endParaRPr lang="el-GR" sz="2500" dirty="0">
              <a:solidFill>
                <a:schemeClr val="accent1">
                  <a:lumMod val="50000"/>
                </a:schemeClr>
              </a:solidFill>
              <a:latin typeface="PF Agora Sans Pro" panose="02000500000000020004" pitchFamily="2" charset="0"/>
            </a:endParaRPr>
          </a:p>
        </p:txBody>
      </p:sp>
      <p:sp>
        <p:nvSpPr>
          <p:cNvPr id="125" name="Οβάλ 124">
            <a:extLst>
              <a:ext uri="{FF2B5EF4-FFF2-40B4-BE49-F238E27FC236}">
                <a16:creationId xmlns="" xmlns:a16="http://schemas.microsoft.com/office/drawing/2014/main" id="{37206AFA-99C8-4621-89CF-64E3A540239D}"/>
              </a:ext>
            </a:extLst>
          </p:cNvPr>
          <p:cNvSpPr/>
          <p:nvPr/>
        </p:nvSpPr>
        <p:spPr>
          <a:xfrm>
            <a:off x="915278" y="6674771"/>
            <a:ext cx="648886" cy="65066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124" name="Ορθογώνιο 123">
            <a:extLst>
              <a:ext uri="{FF2B5EF4-FFF2-40B4-BE49-F238E27FC236}">
                <a16:creationId xmlns="" xmlns:a16="http://schemas.microsoft.com/office/drawing/2014/main" id="{3F500A06-5615-473C-85B9-108EF143CC1D}"/>
              </a:ext>
            </a:extLst>
          </p:cNvPr>
          <p:cNvSpPr/>
          <p:nvPr/>
        </p:nvSpPr>
        <p:spPr>
          <a:xfrm>
            <a:off x="1014352" y="6691212"/>
            <a:ext cx="397051" cy="646331"/>
          </a:xfrm>
          <a:prstGeom prst="rect">
            <a:avLst/>
          </a:prstGeom>
        </p:spPr>
        <p:txBody>
          <a:bodyPr wrap="square">
            <a:spAutoFit/>
          </a:bodyPr>
          <a:lstStyle/>
          <a:p>
            <a:pPr algn="ctr"/>
            <a:r>
              <a:rPr lang="el-GR" sz="3600" b="1" dirty="0">
                <a:solidFill>
                  <a:schemeClr val="accent1">
                    <a:lumMod val="50000"/>
                  </a:schemeClr>
                </a:solidFill>
                <a:latin typeface="Century Gothic" panose="020B0502020202020204" pitchFamily="34" charset="0"/>
              </a:rPr>
              <a:t>€</a:t>
            </a:r>
            <a:endParaRPr lang="el-GR" sz="3600" dirty="0">
              <a:solidFill>
                <a:schemeClr val="accent1">
                  <a:lumMod val="50000"/>
                </a:schemeClr>
              </a:solidFill>
            </a:endParaRPr>
          </a:p>
        </p:txBody>
      </p:sp>
      <p:sp>
        <p:nvSpPr>
          <p:cNvPr id="85" name="Ορθογώνιο 27">
            <a:extLst>
              <a:ext uri="{FF2B5EF4-FFF2-40B4-BE49-F238E27FC236}">
                <a16:creationId xmlns="" xmlns:a16="http://schemas.microsoft.com/office/drawing/2014/main" id="{67E07F2F-09BF-4DEE-B846-6903B675FDE5}"/>
              </a:ext>
            </a:extLst>
          </p:cNvPr>
          <p:cNvSpPr/>
          <p:nvPr/>
        </p:nvSpPr>
        <p:spPr>
          <a:xfrm>
            <a:off x="2360945" y="4767934"/>
            <a:ext cx="2070310" cy="569387"/>
          </a:xfrm>
          <a:prstGeom prst="rect">
            <a:avLst/>
          </a:prstGeom>
        </p:spPr>
        <p:txBody>
          <a:bodyPr wrap="non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600" b="1" dirty="0">
                <a:solidFill>
                  <a:schemeClr val="accent1">
                    <a:lumMod val="50000"/>
                  </a:schemeClr>
                </a:solidFill>
              </a:rPr>
              <a:t>ΣΤΗΡΙΞΗ </a:t>
            </a:r>
          </a:p>
          <a:p>
            <a:pPr algn="ctr"/>
            <a:r>
              <a:rPr lang="el-GR" sz="1500" b="1" dirty="0">
                <a:solidFill>
                  <a:schemeClr val="accent1">
                    <a:lumMod val="50000"/>
                  </a:schemeClr>
                </a:solidFill>
              </a:rPr>
              <a:t>ΕΠΙΧΕΙΡΗΜΑΤΙΚΟΤΗΤΑΣ</a:t>
            </a:r>
          </a:p>
        </p:txBody>
      </p:sp>
      <p:sp>
        <p:nvSpPr>
          <p:cNvPr id="83" name="Ορθογώνιο 26">
            <a:extLst>
              <a:ext uri="{FF2B5EF4-FFF2-40B4-BE49-F238E27FC236}">
                <a16:creationId xmlns="" xmlns:a16="http://schemas.microsoft.com/office/drawing/2014/main" id="{354E2DE5-A283-42E9-AD92-99EEF370F794}"/>
              </a:ext>
            </a:extLst>
          </p:cNvPr>
          <p:cNvSpPr/>
          <p:nvPr/>
        </p:nvSpPr>
        <p:spPr>
          <a:xfrm>
            <a:off x="325134" y="4768815"/>
            <a:ext cx="1775486" cy="584775"/>
          </a:xfrm>
          <a:prstGeom prst="rect">
            <a:avLst/>
          </a:prstGeom>
        </p:spPr>
        <p:txBody>
          <a:bodyPr wrap="non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600" b="1" dirty="0">
                <a:solidFill>
                  <a:schemeClr val="accent1">
                    <a:lumMod val="50000"/>
                  </a:schemeClr>
                </a:solidFill>
              </a:rPr>
              <a:t>ΣΤΗΡΙΞΗ ΕΡΕΥΝΑΣ</a:t>
            </a:r>
          </a:p>
          <a:p>
            <a:pPr algn="ctr"/>
            <a:r>
              <a:rPr lang="el-GR" sz="1600" b="1" dirty="0">
                <a:solidFill>
                  <a:schemeClr val="accent1">
                    <a:lumMod val="50000"/>
                  </a:schemeClr>
                </a:solidFill>
              </a:rPr>
              <a:t>ΚΑΙ ΚΑΙΝΟΤΟΜΙΑΣ</a:t>
            </a:r>
            <a:endParaRPr lang="el-GR" sz="1600" dirty="0">
              <a:solidFill>
                <a:schemeClr val="accent1">
                  <a:lumMod val="50000"/>
                </a:schemeClr>
              </a:solidFill>
            </a:endParaRPr>
          </a:p>
        </p:txBody>
      </p:sp>
    </p:spTree>
    <p:extLst>
      <p:ext uri="{BB962C8B-B14F-4D97-AF65-F5344CB8AC3E}">
        <p14:creationId xmlns="" xmlns:p14="http://schemas.microsoft.com/office/powerpoint/2010/main" val="3422871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Διάγραμμα ροής: Έγγραφο 10">
            <a:extLst>
              <a:ext uri="{FF2B5EF4-FFF2-40B4-BE49-F238E27FC236}">
                <a16:creationId xmlns="" xmlns:a16="http://schemas.microsoft.com/office/drawing/2014/main" id="{3F689137-2406-401A-8695-49E2DE0BD23E}"/>
              </a:ext>
            </a:extLst>
          </p:cNvPr>
          <p:cNvSpPr/>
          <p:nvPr/>
        </p:nvSpPr>
        <p:spPr>
          <a:xfrm rot="21080203">
            <a:off x="-1123490" y="3596232"/>
            <a:ext cx="8801919" cy="5963914"/>
          </a:xfrm>
          <a:prstGeom prst="flowChartDocument">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8" name="Βέλος: Πεντάγωνο 97">
            <a:extLst>
              <a:ext uri="{FF2B5EF4-FFF2-40B4-BE49-F238E27FC236}">
                <a16:creationId xmlns="" xmlns:a16="http://schemas.microsoft.com/office/drawing/2014/main" id="{94C549CE-7DBB-4867-8AF5-B36687D69C5E}"/>
              </a:ext>
            </a:extLst>
          </p:cNvPr>
          <p:cNvSpPr/>
          <p:nvPr/>
        </p:nvSpPr>
        <p:spPr>
          <a:xfrm rot="20051209">
            <a:off x="-182855" y="1907307"/>
            <a:ext cx="7861919" cy="3076401"/>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Βέλος: Πεντάγωνο 2">
            <a:extLst>
              <a:ext uri="{FF2B5EF4-FFF2-40B4-BE49-F238E27FC236}">
                <a16:creationId xmlns="" xmlns:a16="http://schemas.microsoft.com/office/drawing/2014/main" id="{6119E1AE-9416-4827-8FDE-EC4387709880}"/>
              </a:ext>
            </a:extLst>
          </p:cNvPr>
          <p:cNvSpPr/>
          <p:nvPr/>
        </p:nvSpPr>
        <p:spPr>
          <a:xfrm rot="20051209">
            <a:off x="-122474" y="1754946"/>
            <a:ext cx="7861919" cy="3076401"/>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Διπλός κυματισμός 12">
            <a:extLst>
              <a:ext uri="{FF2B5EF4-FFF2-40B4-BE49-F238E27FC236}">
                <a16:creationId xmlns="" xmlns:a16="http://schemas.microsoft.com/office/drawing/2014/main" id="{406C5C2A-758F-45F5-A778-55923F7F0F12}"/>
              </a:ext>
            </a:extLst>
          </p:cNvPr>
          <p:cNvSpPr/>
          <p:nvPr/>
        </p:nvSpPr>
        <p:spPr>
          <a:xfrm rot="21430878">
            <a:off x="-677767" y="3441843"/>
            <a:ext cx="7539654" cy="4034133"/>
          </a:xfrm>
          <a:prstGeom prst="doubleWave">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TextBox 5"/>
          <p:cNvSpPr txBox="1"/>
          <p:nvPr/>
        </p:nvSpPr>
        <p:spPr>
          <a:xfrm>
            <a:off x="266817" y="342300"/>
            <a:ext cx="3820720" cy="923330"/>
          </a:xfrm>
          <a:prstGeom prst="rect">
            <a:avLst/>
          </a:prstGeom>
          <a:noFill/>
        </p:spPr>
        <p:txBody>
          <a:bodyPr wrap="square" rtlCol="0" anchor="ctr">
            <a:spAutoFit/>
          </a:bodyPr>
          <a:lstStyle/>
          <a:p>
            <a:r>
              <a:rPr lang="el-GR" sz="3400" b="1" dirty="0">
                <a:solidFill>
                  <a:schemeClr val="accent1">
                    <a:lumMod val="50000"/>
                  </a:schemeClr>
                </a:solidFill>
                <a:latin typeface="PF Agora Sans Pro UltraBlack" panose="02000507000000020003" pitchFamily="2" charset="0"/>
              </a:rPr>
              <a:t>ΕΣΠΑ:</a:t>
            </a:r>
            <a:endParaRPr lang="en-US" sz="2800" b="1" dirty="0">
              <a:solidFill>
                <a:schemeClr val="accent1">
                  <a:lumMod val="50000"/>
                </a:schemeClr>
              </a:solidFill>
              <a:latin typeface="PF Agora Sans Pro UltraBlack" panose="02000507000000020003" pitchFamily="2" charset="0"/>
            </a:endParaRPr>
          </a:p>
          <a:p>
            <a:r>
              <a:rPr lang="el-GR" sz="2000" b="1" dirty="0">
                <a:solidFill>
                  <a:schemeClr val="accent1">
                    <a:lumMod val="50000"/>
                  </a:schemeClr>
                </a:solidFill>
              </a:rPr>
              <a:t>ΑΝΕΒΑΖΟΥΜΕ ΡΥΘΜΟΥΣ</a:t>
            </a:r>
          </a:p>
        </p:txBody>
      </p:sp>
      <p:sp>
        <p:nvSpPr>
          <p:cNvPr id="14" name="TextBox 13"/>
          <p:cNvSpPr txBox="1"/>
          <p:nvPr/>
        </p:nvSpPr>
        <p:spPr>
          <a:xfrm>
            <a:off x="266816" y="1366802"/>
            <a:ext cx="5484113" cy="523220"/>
          </a:xfrm>
          <a:custGeom>
            <a:avLst/>
            <a:gdLst>
              <a:gd name="connsiteX0" fmla="*/ 0 w 5484113"/>
              <a:gd name="connsiteY0" fmla="*/ 0 h 523220"/>
              <a:gd name="connsiteX1" fmla="*/ 5484113 w 5484113"/>
              <a:gd name="connsiteY1" fmla="*/ 0 h 523220"/>
              <a:gd name="connsiteX2" fmla="*/ 5484113 w 5484113"/>
              <a:gd name="connsiteY2" fmla="*/ 523220 h 523220"/>
              <a:gd name="connsiteX3" fmla="*/ 0 w 5484113"/>
              <a:gd name="connsiteY3" fmla="*/ 523220 h 523220"/>
              <a:gd name="connsiteX4" fmla="*/ 0 w 5484113"/>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4113" h="523220" extrusionOk="0">
                <a:moveTo>
                  <a:pt x="0" y="0"/>
                </a:moveTo>
                <a:cubicBezTo>
                  <a:pt x="1833397" y="130827"/>
                  <a:pt x="4423631" y="-13921"/>
                  <a:pt x="5484113" y="0"/>
                </a:cubicBezTo>
                <a:cubicBezTo>
                  <a:pt x="5531019" y="206896"/>
                  <a:pt x="5450068" y="387455"/>
                  <a:pt x="5484113" y="523220"/>
                </a:cubicBezTo>
                <a:cubicBezTo>
                  <a:pt x="4806515" y="459282"/>
                  <a:pt x="1664671" y="685454"/>
                  <a:pt x="0" y="523220"/>
                </a:cubicBezTo>
                <a:cubicBezTo>
                  <a:pt x="-8293" y="431039"/>
                  <a:pt x="-1187" y="181876"/>
                  <a:pt x="0" y="0"/>
                </a:cubicBezTo>
                <a:close/>
              </a:path>
            </a:pathLst>
          </a:custGeom>
          <a:noFill/>
          <a:ln>
            <a:noFill/>
            <a:extLst>
              <a:ext uri="{C807C97D-BFC1-408E-A445-0C87EB9F89A2}">
                <ask:lineSketchStyleProps xmlns="" xmlns:ask="http://schemas.microsoft.com/office/drawing/2018/sketchyshapes" sd="270116922">
                  <a:prstGeom prst="rect">
                    <a:avLst/>
                  </a:prstGeom>
                  <ask:type>
                    <ask:lineSketchCurved/>
                  </ask:type>
                </ask:lineSketchStyleProps>
              </a:ext>
            </a:extLst>
          </a:ln>
        </p:spPr>
        <p:txBody>
          <a:bodyPr wrap="square" rtlCol="0" anchor="ctr">
            <a:spAutoFit/>
          </a:bodyPr>
          <a:lstStyle/>
          <a:p>
            <a:r>
              <a:rPr lang="el-GR" sz="1400" b="1" dirty="0">
                <a:solidFill>
                  <a:schemeClr val="accent1">
                    <a:lumMod val="50000"/>
                  </a:schemeClr>
                </a:solidFill>
                <a:latin typeface="Century Gothic" panose="020B0502020202020204" pitchFamily="34" charset="0"/>
              </a:rPr>
              <a:t>ΞΕΜΠΕΡΔΕΥΟΥΜΕ ΜΕ ΕΚΚΡΕΜΟΤΗΤΕΣ ΤΟΥ ΠΑΡΕΛΘΟΝΤΟΣ.</a:t>
            </a:r>
          </a:p>
          <a:p>
            <a:r>
              <a:rPr lang="el-GR" sz="1400" b="1" dirty="0">
                <a:solidFill>
                  <a:schemeClr val="accent1">
                    <a:lumMod val="50000"/>
                  </a:schemeClr>
                </a:solidFill>
                <a:latin typeface="Century Gothic" panose="020B0502020202020204" pitchFamily="34" charset="0"/>
              </a:rPr>
              <a:t>ΠΑΡΑΔΙΔΟΥΜΕ ΣΤΗΝ ΚΟΙΝΩΝΙΑ </a:t>
            </a:r>
            <a:r>
              <a:rPr lang="el-GR" sz="1400" b="1" dirty="0">
                <a:solidFill>
                  <a:srgbClr val="FF0000"/>
                </a:solidFill>
                <a:latin typeface="Century Gothic" panose="020B0502020202020204" pitchFamily="34" charset="0"/>
              </a:rPr>
              <a:t>ΖΩΤΙΚΑ</a:t>
            </a:r>
            <a:r>
              <a:rPr lang="el-GR" sz="1400" b="1" dirty="0">
                <a:solidFill>
                  <a:schemeClr val="accent1">
                    <a:lumMod val="50000"/>
                  </a:schemeClr>
                </a:solidFill>
                <a:latin typeface="Century Gothic" panose="020B0502020202020204" pitchFamily="34" charset="0"/>
              </a:rPr>
              <a:t> ΚΑΙ </a:t>
            </a:r>
            <a:r>
              <a:rPr lang="el-GR" sz="1400" b="1" dirty="0">
                <a:solidFill>
                  <a:srgbClr val="FF0000"/>
                </a:solidFill>
                <a:latin typeface="Century Gothic" panose="020B0502020202020204" pitchFamily="34" charset="0"/>
              </a:rPr>
              <a:t>ΖΩΝΤΑΝΑ ΕΡΓΑ</a:t>
            </a:r>
          </a:p>
        </p:txBody>
      </p:sp>
      <p:pic>
        <p:nvPicPr>
          <p:cNvPr id="43" name="Picture 2">
            <a:extLst>
              <a:ext uri="{FF2B5EF4-FFF2-40B4-BE49-F238E27FC236}">
                <a16:creationId xmlns="" xmlns:a16="http://schemas.microsoft.com/office/drawing/2014/main" id="{0172D816-3EE8-48F4-8DAF-947EB2C745EA}"/>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p:blipFill>
        <p:spPr bwMode="auto">
          <a:xfrm>
            <a:off x="5556629" y="8846857"/>
            <a:ext cx="1056531" cy="681369"/>
          </a:xfrm>
          <a:prstGeom prst="rect">
            <a:avLst/>
          </a:prstGeom>
          <a:noFill/>
          <a:extLst>
            <a:ext uri="{909E8E84-426E-40DD-AFC4-6F175D3DCCD1}">
              <a14:hiddenFill xmlns="" xmlns:a14="http://schemas.microsoft.com/office/drawing/2010/main">
                <a:solidFill>
                  <a:srgbClr val="FFFFFF"/>
                </a:solidFill>
              </a14:hiddenFill>
            </a:ext>
          </a:extLst>
        </p:spPr>
      </p:pic>
      <p:sp>
        <p:nvSpPr>
          <p:cNvPr id="50" name="Στρογγύλεμα διαγώνιας γωνίας του ορθογωνίου 7">
            <a:extLst>
              <a:ext uri="{FF2B5EF4-FFF2-40B4-BE49-F238E27FC236}">
                <a16:creationId xmlns="" xmlns:a16="http://schemas.microsoft.com/office/drawing/2014/main" id="{F66A5F36-7A31-49B4-ADF4-8079138B94C5}"/>
              </a:ext>
            </a:extLst>
          </p:cNvPr>
          <p:cNvSpPr/>
          <p:nvPr/>
        </p:nvSpPr>
        <p:spPr>
          <a:xfrm>
            <a:off x="4126882" y="451490"/>
            <a:ext cx="2505974" cy="613643"/>
          </a:xfrm>
          <a:prstGeom prst="round2DiagRect">
            <a:avLst>
              <a:gd name="adj1" fmla="val 25857"/>
              <a:gd name="adj2" fmla="val 0"/>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latin typeface="Century Gothic" panose="020B0502020202020204" pitchFamily="34" charset="0"/>
            </a:endParaRPr>
          </a:p>
        </p:txBody>
      </p:sp>
      <p:sp>
        <p:nvSpPr>
          <p:cNvPr id="8" name="Στρογγύλεμα διαγώνιας γωνίας του ορθογωνίου 7"/>
          <p:cNvSpPr/>
          <p:nvPr/>
        </p:nvSpPr>
        <p:spPr>
          <a:xfrm>
            <a:off x="3350937" y="451491"/>
            <a:ext cx="1033891" cy="613591"/>
          </a:xfrm>
          <a:prstGeom prst="round2DiagRect">
            <a:avLst>
              <a:gd name="adj1" fmla="val 25857"/>
              <a:gd name="adj2" fmla="val 0"/>
            </a:avLst>
          </a:prstGeom>
          <a:solidFill>
            <a:srgbClr val="DE2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entury Gothic" panose="020B0502020202020204" pitchFamily="34" charset="0"/>
              </a:rPr>
              <a:t>464</a:t>
            </a:r>
            <a:endParaRPr lang="el-GR" b="1" dirty="0">
              <a:solidFill>
                <a:schemeClr val="bg1"/>
              </a:solidFill>
              <a:latin typeface="Century Gothic" panose="020B0502020202020204" pitchFamily="34" charset="0"/>
            </a:endParaRPr>
          </a:p>
        </p:txBody>
      </p:sp>
      <p:sp>
        <p:nvSpPr>
          <p:cNvPr id="2" name="TextBox 1">
            <a:extLst>
              <a:ext uri="{FF2B5EF4-FFF2-40B4-BE49-F238E27FC236}">
                <a16:creationId xmlns="" xmlns:a16="http://schemas.microsoft.com/office/drawing/2014/main" id="{940FC8CC-5CC4-4BAB-8E2F-12B959100F21}"/>
              </a:ext>
            </a:extLst>
          </p:cNvPr>
          <p:cNvSpPr txBox="1"/>
          <p:nvPr/>
        </p:nvSpPr>
        <p:spPr>
          <a:xfrm>
            <a:off x="4352026" y="489829"/>
            <a:ext cx="2505974" cy="553998"/>
          </a:xfrm>
          <a:prstGeom prst="rect">
            <a:avLst/>
          </a:prstGeom>
          <a:noFill/>
        </p:spPr>
        <p:txBody>
          <a:bodyPr wrap="square" rtlCol="0">
            <a:spAutoFit/>
          </a:bodyPr>
          <a:lstStyle/>
          <a:p>
            <a:r>
              <a:rPr lang="el-GR" sz="1500" b="1" dirty="0">
                <a:solidFill>
                  <a:schemeClr val="bg1"/>
                </a:solidFill>
              </a:rPr>
              <a:t>ενταγμένα έργα</a:t>
            </a:r>
            <a:r>
              <a:rPr lang="en-US" sz="1500" b="1" dirty="0">
                <a:solidFill>
                  <a:schemeClr val="bg1"/>
                </a:solidFill>
              </a:rPr>
              <a:t/>
            </a:r>
            <a:br>
              <a:rPr lang="en-US" sz="1500" b="1" dirty="0">
                <a:solidFill>
                  <a:schemeClr val="bg1"/>
                </a:solidFill>
              </a:rPr>
            </a:br>
            <a:r>
              <a:rPr lang="el-GR" sz="1500" b="1" dirty="0">
                <a:solidFill>
                  <a:schemeClr val="bg1"/>
                </a:solidFill>
              </a:rPr>
              <a:t>(564,3 εκ €)</a:t>
            </a:r>
          </a:p>
        </p:txBody>
      </p:sp>
      <p:pic>
        <p:nvPicPr>
          <p:cNvPr id="5" name="Εικόνα 4" descr="Εικόνα που περιέχει σχεδίαση, πόλη, πόλος, υπογραφή&#10;&#10;Περιγραφή που δημιουργήθηκε αυτόματα">
            <a:extLst>
              <a:ext uri="{FF2B5EF4-FFF2-40B4-BE49-F238E27FC236}">
                <a16:creationId xmlns="" xmlns:a16="http://schemas.microsoft.com/office/drawing/2014/main" id="{271F6A8D-3062-45E1-8741-34D54DBF123F}"/>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50929" y="8253190"/>
            <a:ext cx="707949" cy="424493"/>
          </a:xfrm>
          <a:prstGeom prst="rect">
            <a:avLst/>
          </a:prstGeom>
        </p:spPr>
      </p:pic>
      <p:grpSp>
        <p:nvGrpSpPr>
          <p:cNvPr id="4" name="Ομάδα 143">
            <a:extLst>
              <a:ext uri="{FF2B5EF4-FFF2-40B4-BE49-F238E27FC236}">
                <a16:creationId xmlns="" xmlns:a16="http://schemas.microsoft.com/office/drawing/2014/main" id="{E747FEB8-CC09-4C76-8CC3-38EADBCFC67A}"/>
              </a:ext>
            </a:extLst>
          </p:cNvPr>
          <p:cNvGrpSpPr/>
          <p:nvPr/>
        </p:nvGrpSpPr>
        <p:grpSpPr>
          <a:xfrm>
            <a:off x="1140597" y="3355720"/>
            <a:ext cx="4913485" cy="744021"/>
            <a:chOff x="1140597" y="3355720"/>
            <a:chExt cx="4913485" cy="744021"/>
          </a:xfrm>
        </p:grpSpPr>
        <p:sp>
          <p:nvSpPr>
            <p:cNvPr id="52" name="Στρογγύλεμα διαγώνιας γωνίας του ορθογωνίου 16">
              <a:extLst>
                <a:ext uri="{FF2B5EF4-FFF2-40B4-BE49-F238E27FC236}">
                  <a16:creationId xmlns="" xmlns:a16="http://schemas.microsoft.com/office/drawing/2014/main" id="{BDB0A2E7-076F-41E7-AF42-078FEE9FB215}"/>
                </a:ext>
              </a:extLst>
            </p:cNvPr>
            <p:cNvSpPr/>
            <p:nvPr/>
          </p:nvSpPr>
          <p:spPr>
            <a:xfrm flipV="1">
              <a:off x="1563663" y="3386638"/>
              <a:ext cx="4490419" cy="713103"/>
            </a:xfrm>
            <a:prstGeom prst="round2DiagRect">
              <a:avLst>
                <a:gd name="adj1" fmla="val 25857"/>
                <a:gd name="adj2" fmla="val 0"/>
              </a:avLst>
            </a:prstGeom>
            <a:solidFill>
              <a:srgbClr val="C4D8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119" name="Οβάλ 118">
              <a:extLst>
                <a:ext uri="{FF2B5EF4-FFF2-40B4-BE49-F238E27FC236}">
                  <a16:creationId xmlns="" xmlns:a16="http://schemas.microsoft.com/office/drawing/2014/main" id="{A1D162DF-42A1-4522-86BB-AAABD58E5E83}"/>
                </a:ext>
              </a:extLst>
            </p:cNvPr>
            <p:cNvSpPr/>
            <p:nvPr/>
          </p:nvSpPr>
          <p:spPr>
            <a:xfrm>
              <a:off x="1140597" y="3355720"/>
              <a:ext cx="725367" cy="72735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130" name="Ορθογώνιο 129">
              <a:extLst>
                <a:ext uri="{FF2B5EF4-FFF2-40B4-BE49-F238E27FC236}">
                  <a16:creationId xmlns="" xmlns:a16="http://schemas.microsoft.com/office/drawing/2014/main" id="{AB21CF01-EE77-4CEF-ADE0-BD31BA765A21}"/>
                </a:ext>
              </a:extLst>
            </p:cNvPr>
            <p:cNvSpPr/>
            <p:nvPr/>
          </p:nvSpPr>
          <p:spPr>
            <a:xfrm>
              <a:off x="1273229" y="3409936"/>
              <a:ext cx="397051" cy="646331"/>
            </a:xfrm>
            <a:prstGeom prst="rect">
              <a:avLst/>
            </a:prstGeom>
          </p:spPr>
          <p:txBody>
            <a:bodyPr wrap="square">
              <a:spAutoFit/>
            </a:bodyPr>
            <a:lstStyle/>
            <a:p>
              <a:pPr algn="ctr"/>
              <a:r>
                <a:rPr lang="el-GR" sz="3600" b="1" dirty="0">
                  <a:solidFill>
                    <a:schemeClr val="accent1">
                      <a:lumMod val="50000"/>
                    </a:schemeClr>
                  </a:solidFill>
                  <a:latin typeface="Century Gothic" panose="020B0502020202020204" pitchFamily="34" charset="0"/>
                </a:rPr>
                <a:t>€</a:t>
              </a:r>
              <a:endParaRPr lang="el-GR" sz="3600" dirty="0">
                <a:solidFill>
                  <a:schemeClr val="accent1">
                    <a:lumMod val="50000"/>
                  </a:schemeClr>
                </a:solidFill>
              </a:endParaRPr>
            </a:p>
          </p:txBody>
        </p:sp>
        <p:sp>
          <p:nvSpPr>
            <p:cNvPr id="135" name="Ορθογώνιο 29">
              <a:extLst>
                <a:ext uri="{FF2B5EF4-FFF2-40B4-BE49-F238E27FC236}">
                  <a16:creationId xmlns="" xmlns:a16="http://schemas.microsoft.com/office/drawing/2014/main" id="{71DB9CC9-F167-4001-91CB-27364033E985}"/>
                </a:ext>
              </a:extLst>
            </p:cNvPr>
            <p:cNvSpPr/>
            <p:nvPr/>
          </p:nvSpPr>
          <p:spPr>
            <a:xfrm>
              <a:off x="1926345" y="3454805"/>
              <a:ext cx="2432076" cy="615553"/>
            </a:xfrm>
            <a:prstGeom prst="rect">
              <a:avLst/>
            </a:prstGeom>
          </p:spPr>
          <p:txBody>
            <a:bodyPr wrap="none">
              <a:spAutoFit/>
            </a:bodyPr>
            <a:lstStyle/>
            <a:p>
              <a:r>
                <a:rPr lang="el-GR" sz="2000" b="1" dirty="0">
                  <a:solidFill>
                    <a:schemeClr val="accent1">
                      <a:lumMod val="50000"/>
                    </a:schemeClr>
                  </a:solidFill>
                  <a:latin typeface="PF Agora Sans Pro" panose="02000500000000020004" pitchFamily="2" charset="0"/>
                </a:rPr>
                <a:t>ΒΑΑ ΑΓΡΙΝΙΟΥ</a:t>
              </a:r>
            </a:p>
            <a:p>
              <a:r>
                <a:rPr lang="el-GR" sz="1400" b="1" dirty="0">
                  <a:solidFill>
                    <a:schemeClr val="accent1">
                      <a:lumMod val="50000"/>
                    </a:schemeClr>
                  </a:solidFill>
                </a:rPr>
                <a:t>54,3 εκ € (από 21 εκ</a:t>
              </a:r>
              <a:r>
                <a:rPr lang="en-US" sz="1400" b="1" dirty="0">
                  <a:solidFill>
                    <a:schemeClr val="accent1">
                      <a:lumMod val="50000"/>
                    </a:schemeClr>
                  </a:solidFill>
                </a:rPr>
                <a:t>.</a:t>
              </a:r>
              <a:r>
                <a:rPr lang="el-GR" sz="1400" b="1" dirty="0">
                  <a:solidFill>
                    <a:schemeClr val="accent1">
                      <a:lumMod val="50000"/>
                    </a:schemeClr>
                  </a:solidFill>
                </a:rPr>
                <a:t>€ αρχικά)</a:t>
              </a:r>
            </a:p>
          </p:txBody>
        </p:sp>
      </p:grpSp>
      <p:grpSp>
        <p:nvGrpSpPr>
          <p:cNvPr id="7" name="Ομάδα 142">
            <a:extLst>
              <a:ext uri="{FF2B5EF4-FFF2-40B4-BE49-F238E27FC236}">
                <a16:creationId xmlns="" xmlns:a16="http://schemas.microsoft.com/office/drawing/2014/main" id="{EDD511D2-4A19-459D-8203-86C7BDEC9778}"/>
              </a:ext>
            </a:extLst>
          </p:cNvPr>
          <p:cNvGrpSpPr/>
          <p:nvPr/>
        </p:nvGrpSpPr>
        <p:grpSpPr>
          <a:xfrm>
            <a:off x="1140597" y="4285374"/>
            <a:ext cx="4913485" cy="744021"/>
            <a:chOff x="1140597" y="4143688"/>
            <a:chExt cx="4913485" cy="744021"/>
          </a:xfrm>
        </p:grpSpPr>
        <p:sp>
          <p:nvSpPr>
            <p:cNvPr id="120" name="Στρογγύλεμα διαγώνιας γωνίας του ορθογωνίου 16">
              <a:extLst>
                <a:ext uri="{FF2B5EF4-FFF2-40B4-BE49-F238E27FC236}">
                  <a16:creationId xmlns="" xmlns:a16="http://schemas.microsoft.com/office/drawing/2014/main" id="{7996F25D-1680-45F2-804C-BB39F0BA4125}"/>
                </a:ext>
              </a:extLst>
            </p:cNvPr>
            <p:cNvSpPr/>
            <p:nvPr/>
          </p:nvSpPr>
          <p:spPr>
            <a:xfrm flipV="1">
              <a:off x="1563663" y="4174606"/>
              <a:ext cx="4490419" cy="713103"/>
            </a:xfrm>
            <a:prstGeom prst="round2DiagRect">
              <a:avLst>
                <a:gd name="adj1" fmla="val 25857"/>
                <a:gd name="adj2" fmla="val 0"/>
              </a:avLst>
            </a:prstGeom>
            <a:solidFill>
              <a:srgbClr val="9BB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121" name="Οβάλ 120">
              <a:extLst>
                <a:ext uri="{FF2B5EF4-FFF2-40B4-BE49-F238E27FC236}">
                  <a16:creationId xmlns="" xmlns:a16="http://schemas.microsoft.com/office/drawing/2014/main" id="{B7EA20AD-6C66-408F-998B-71EEAF95D7E9}"/>
                </a:ext>
              </a:extLst>
            </p:cNvPr>
            <p:cNvSpPr/>
            <p:nvPr/>
          </p:nvSpPr>
          <p:spPr>
            <a:xfrm>
              <a:off x="1140597" y="4143688"/>
              <a:ext cx="725367" cy="72735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131" name="Ορθογώνιο 130">
              <a:extLst>
                <a:ext uri="{FF2B5EF4-FFF2-40B4-BE49-F238E27FC236}">
                  <a16:creationId xmlns="" xmlns:a16="http://schemas.microsoft.com/office/drawing/2014/main" id="{F25A9B8E-F22A-4CA0-BBBD-4349A9E91976}"/>
                </a:ext>
              </a:extLst>
            </p:cNvPr>
            <p:cNvSpPr/>
            <p:nvPr/>
          </p:nvSpPr>
          <p:spPr>
            <a:xfrm>
              <a:off x="1273229" y="4195874"/>
              <a:ext cx="397051" cy="646331"/>
            </a:xfrm>
            <a:prstGeom prst="rect">
              <a:avLst/>
            </a:prstGeom>
          </p:spPr>
          <p:txBody>
            <a:bodyPr wrap="square">
              <a:spAutoFit/>
            </a:bodyPr>
            <a:lstStyle/>
            <a:p>
              <a:pPr algn="ctr"/>
              <a:r>
                <a:rPr lang="el-GR" sz="3600" b="1" dirty="0">
                  <a:solidFill>
                    <a:schemeClr val="accent1">
                      <a:lumMod val="50000"/>
                    </a:schemeClr>
                  </a:solidFill>
                  <a:latin typeface="Century Gothic" panose="020B0502020202020204" pitchFamily="34" charset="0"/>
                </a:rPr>
                <a:t>€</a:t>
              </a:r>
              <a:endParaRPr lang="el-GR" sz="3600" dirty="0">
                <a:solidFill>
                  <a:schemeClr val="accent1">
                    <a:lumMod val="50000"/>
                  </a:schemeClr>
                </a:solidFill>
              </a:endParaRPr>
            </a:p>
          </p:txBody>
        </p:sp>
        <p:sp>
          <p:nvSpPr>
            <p:cNvPr id="136" name="Ορθογώνιο 29">
              <a:extLst>
                <a:ext uri="{FF2B5EF4-FFF2-40B4-BE49-F238E27FC236}">
                  <a16:creationId xmlns="" xmlns:a16="http://schemas.microsoft.com/office/drawing/2014/main" id="{A193AA00-62D4-40D2-95E3-FA0944AEE7C5}"/>
                </a:ext>
              </a:extLst>
            </p:cNvPr>
            <p:cNvSpPr/>
            <p:nvPr/>
          </p:nvSpPr>
          <p:spPr>
            <a:xfrm>
              <a:off x="1935314" y="4238739"/>
              <a:ext cx="2294218" cy="615553"/>
            </a:xfrm>
            <a:prstGeom prst="rect">
              <a:avLst/>
            </a:prstGeom>
          </p:spPr>
          <p:txBody>
            <a:bodyPr wrap="none">
              <a:spAutoFit/>
            </a:bodyPr>
            <a:lstStyle/>
            <a:p>
              <a:r>
                <a:rPr lang="el-GR" sz="2000" b="1" dirty="0">
                  <a:solidFill>
                    <a:schemeClr val="accent1">
                      <a:lumMod val="50000"/>
                    </a:schemeClr>
                  </a:solidFill>
                  <a:latin typeface="PF Agora Sans Pro" panose="02000500000000020004" pitchFamily="2" charset="0"/>
                </a:rPr>
                <a:t>ΒΑΑ ΠΑΤΡΑΣ</a:t>
              </a:r>
            </a:p>
            <a:p>
              <a:r>
                <a:rPr lang="el-GR" sz="1400" b="1" dirty="0">
                  <a:solidFill>
                    <a:schemeClr val="accent1">
                      <a:lumMod val="50000"/>
                    </a:schemeClr>
                  </a:solidFill>
                </a:rPr>
                <a:t>79 εκ € (από 44 εκ</a:t>
              </a:r>
              <a:r>
                <a:rPr lang="en-US" sz="1400" b="1" dirty="0">
                  <a:solidFill>
                    <a:schemeClr val="accent1">
                      <a:lumMod val="50000"/>
                    </a:schemeClr>
                  </a:solidFill>
                </a:rPr>
                <a:t>.</a:t>
              </a:r>
              <a:r>
                <a:rPr lang="el-GR" sz="1400" b="1" dirty="0">
                  <a:solidFill>
                    <a:schemeClr val="accent1">
                      <a:lumMod val="50000"/>
                    </a:schemeClr>
                  </a:solidFill>
                </a:rPr>
                <a:t>€ αρχικά)</a:t>
              </a:r>
            </a:p>
          </p:txBody>
        </p:sp>
      </p:grpSp>
      <p:grpSp>
        <p:nvGrpSpPr>
          <p:cNvPr id="9" name="Ομάδα 141">
            <a:extLst>
              <a:ext uri="{FF2B5EF4-FFF2-40B4-BE49-F238E27FC236}">
                <a16:creationId xmlns="" xmlns:a16="http://schemas.microsoft.com/office/drawing/2014/main" id="{4B029C78-BBE7-49B6-AADF-B72DDC0926B1}"/>
              </a:ext>
            </a:extLst>
          </p:cNvPr>
          <p:cNvGrpSpPr/>
          <p:nvPr/>
        </p:nvGrpSpPr>
        <p:grpSpPr>
          <a:xfrm>
            <a:off x="1162453" y="5215028"/>
            <a:ext cx="4913485" cy="744021"/>
            <a:chOff x="1162453" y="4931656"/>
            <a:chExt cx="4913485" cy="744021"/>
          </a:xfrm>
        </p:grpSpPr>
        <p:sp>
          <p:nvSpPr>
            <p:cNvPr id="122" name="Στρογγύλεμα διαγώνιας γωνίας του ορθογωνίου 16">
              <a:extLst>
                <a:ext uri="{FF2B5EF4-FFF2-40B4-BE49-F238E27FC236}">
                  <a16:creationId xmlns="" xmlns:a16="http://schemas.microsoft.com/office/drawing/2014/main" id="{F079C25E-52F3-48C6-AC9E-9711D87CF302}"/>
                </a:ext>
              </a:extLst>
            </p:cNvPr>
            <p:cNvSpPr/>
            <p:nvPr/>
          </p:nvSpPr>
          <p:spPr>
            <a:xfrm flipV="1">
              <a:off x="1585519" y="4962574"/>
              <a:ext cx="4490419" cy="713103"/>
            </a:xfrm>
            <a:prstGeom prst="round2DiagRect">
              <a:avLst>
                <a:gd name="adj1" fmla="val 25857"/>
                <a:gd name="adj2" fmla="val 0"/>
              </a:avLst>
            </a:prstGeom>
            <a:solidFill>
              <a:srgbClr val="6F9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123" name="Οβάλ 122">
              <a:extLst>
                <a:ext uri="{FF2B5EF4-FFF2-40B4-BE49-F238E27FC236}">
                  <a16:creationId xmlns="" xmlns:a16="http://schemas.microsoft.com/office/drawing/2014/main" id="{716785EE-97BE-4899-9537-8FA02B6839BD}"/>
                </a:ext>
              </a:extLst>
            </p:cNvPr>
            <p:cNvSpPr/>
            <p:nvPr/>
          </p:nvSpPr>
          <p:spPr>
            <a:xfrm>
              <a:off x="1162453" y="4931656"/>
              <a:ext cx="725367" cy="72735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132" name="Ορθογώνιο 131">
              <a:extLst>
                <a:ext uri="{FF2B5EF4-FFF2-40B4-BE49-F238E27FC236}">
                  <a16:creationId xmlns="" xmlns:a16="http://schemas.microsoft.com/office/drawing/2014/main" id="{1AF59AB3-C276-4E44-B137-1DC3133A36D0}"/>
                </a:ext>
              </a:extLst>
            </p:cNvPr>
            <p:cNvSpPr/>
            <p:nvPr/>
          </p:nvSpPr>
          <p:spPr>
            <a:xfrm>
              <a:off x="1298629" y="5007488"/>
              <a:ext cx="397051" cy="646331"/>
            </a:xfrm>
            <a:prstGeom prst="rect">
              <a:avLst/>
            </a:prstGeom>
          </p:spPr>
          <p:txBody>
            <a:bodyPr wrap="square">
              <a:spAutoFit/>
            </a:bodyPr>
            <a:lstStyle/>
            <a:p>
              <a:pPr algn="ctr"/>
              <a:r>
                <a:rPr lang="el-GR" sz="3600" b="1" dirty="0">
                  <a:solidFill>
                    <a:schemeClr val="accent1">
                      <a:lumMod val="50000"/>
                    </a:schemeClr>
                  </a:solidFill>
                  <a:latin typeface="Century Gothic" panose="020B0502020202020204" pitchFamily="34" charset="0"/>
                </a:rPr>
                <a:t>€</a:t>
              </a:r>
              <a:endParaRPr lang="el-GR" sz="3600" dirty="0">
                <a:solidFill>
                  <a:schemeClr val="accent1">
                    <a:lumMod val="50000"/>
                  </a:schemeClr>
                </a:solidFill>
              </a:endParaRPr>
            </a:p>
          </p:txBody>
        </p:sp>
        <p:sp>
          <p:nvSpPr>
            <p:cNvPr id="137" name="Ορθογώνιο 29">
              <a:extLst>
                <a:ext uri="{FF2B5EF4-FFF2-40B4-BE49-F238E27FC236}">
                  <a16:creationId xmlns="" xmlns:a16="http://schemas.microsoft.com/office/drawing/2014/main" id="{D69CEC59-E148-49A9-AFEA-DC1A3EC2E739}"/>
                </a:ext>
              </a:extLst>
            </p:cNvPr>
            <p:cNvSpPr/>
            <p:nvPr/>
          </p:nvSpPr>
          <p:spPr>
            <a:xfrm>
              <a:off x="1922611" y="5026707"/>
              <a:ext cx="2536913" cy="615553"/>
            </a:xfrm>
            <a:prstGeom prst="rect">
              <a:avLst/>
            </a:prstGeom>
          </p:spPr>
          <p:txBody>
            <a:bodyPr wrap="none">
              <a:spAutoFit/>
            </a:bodyPr>
            <a:lstStyle/>
            <a:p>
              <a:r>
                <a:rPr lang="el-GR" sz="2000" b="1" dirty="0">
                  <a:solidFill>
                    <a:schemeClr val="accent1">
                      <a:lumMod val="50000"/>
                    </a:schemeClr>
                  </a:solidFill>
                  <a:latin typeface="PF Agora Sans Pro" panose="02000500000000020004" pitchFamily="2" charset="0"/>
                </a:rPr>
                <a:t>ΝΕΕΣ ΔΡΑΣΕΙΣ ΟΧΕ</a:t>
              </a:r>
            </a:p>
            <a:p>
              <a:r>
                <a:rPr lang="el-GR" sz="1400" b="1" dirty="0">
                  <a:solidFill>
                    <a:schemeClr val="accent1">
                      <a:lumMod val="50000"/>
                    </a:schemeClr>
                  </a:solidFill>
                </a:rPr>
                <a:t>18.300.000 €</a:t>
              </a:r>
            </a:p>
          </p:txBody>
        </p:sp>
      </p:grpSp>
      <p:grpSp>
        <p:nvGrpSpPr>
          <p:cNvPr id="10" name="Ομάδα 140">
            <a:extLst>
              <a:ext uri="{FF2B5EF4-FFF2-40B4-BE49-F238E27FC236}">
                <a16:creationId xmlns="" xmlns:a16="http://schemas.microsoft.com/office/drawing/2014/main" id="{A2F63B28-219B-45F7-9BA4-FD552021C651}"/>
              </a:ext>
            </a:extLst>
          </p:cNvPr>
          <p:cNvGrpSpPr/>
          <p:nvPr/>
        </p:nvGrpSpPr>
        <p:grpSpPr>
          <a:xfrm>
            <a:off x="1169640" y="6144682"/>
            <a:ext cx="4913485" cy="744021"/>
            <a:chOff x="1169640" y="5718849"/>
            <a:chExt cx="4913485" cy="744021"/>
          </a:xfrm>
        </p:grpSpPr>
        <p:sp>
          <p:nvSpPr>
            <p:cNvPr id="124" name="Στρογγύλεμα διαγώνιας γωνίας του ορθογωνίου 16">
              <a:extLst>
                <a:ext uri="{FF2B5EF4-FFF2-40B4-BE49-F238E27FC236}">
                  <a16:creationId xmlns="" xmlns:a16="http://schemas.microsoft.com/office/drawing/2014/main" id="{CC2A0743-B15F-4A61-98E6-F2131CEE192A}"/>
                </a:ext>
              </a:extLst>
            </p:cNvPr>
            <p:cNvSpPr/>
            <p:nvPr/>
          </p:nvSpPr>
          <p:spPr>
            <a:xfrm flipV="1">
              <a:off x="1592706" y="5749767"/>
              <a:ext cx="4490419" cy="713103"/>
            </a:xfrm>
            <a:prstGeom prst="round2DiagRect">
              <a:avLst>
                <a:gd name="adj1" fmla="val 25857"/>
                <a:gd name="adj2" fmla="val 0"/>
              </a:avLst>
            </a:prstGeom>
            <a:solidFill>
              <a:srgbClr val="2F7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125" name="Οβάλ 124">
              <a:extLst>
                <a:ext uri="{FF2B5EF4-FFF2-40B4-BE49-F238E27FC236}">
                  <a16:creationId xmlns="" xmlns:a16="http://schemas.microsoft.com/office/drawing/2014/main" id="{75824469-35F9-4D04-9437-C2492F1663F5}"/>
                </a:ext>
              </a:extLst>
            </p:cNvPr>
            <p:cNvSpPr/>
            <p:nvPr/>
          </p:nvSpPr>
          <p:spPr>
            <a:xfrm>
              <a:off x="1169640" y="5718849"/>
              <a:ext cx="725367" cy="72735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133" name="Ορθογώνιο 132">
              <a:extLst>
                <a:ext uri="{FF2B5EF4-FFF2-40B4-BE49-F238E27FC236}">
                  <a16:creationId xmlns="" xmlns:a16="http://schemas.microsoft.com/office/drawing/2014/main" id="{CC637DAE-ED9C-4966-8DAC-52E3B90DC9AD}"/>
                </a:ext>
              </a:extLst>
            </p:cNvPr>
            <p:cNvSpPr/>
            <p:nvPr/>
          </p:nvSpPr>
          <p:spPr>
            <a:xfrm>
              <a:off x="1304754" y="5781964"/>
              <a:ext cx="397051" cy="646331"/>
            </a:xfrm>
            <a:prstGeom prst="rect">
              <a:avLst/>
            </a:prstGeom>
          </p:spPr>
          <p:txBody>
            <a:bodyPr wrap="square">
              <a:spAutoFit/>
            </a:bodyPr>
            <a:lstStyle/>
            <a:p>
              <a:pPr algn="ctr"/>
              <a:r>
                <a:rPr lang="el-GR" sz="3600" b="1" dirty="0">
                  <a:solidFill>
                    <a:schemeClr val="accent1">
                      <a:lumMod val="50000"/>
                    </a:schemeClr>
                  </a:solidFill>
                  <a:latin typeface="Century Gothic" panose="020B0502020202020204" pitchFamily="34" charset="0"/>
                </a:rPr>
                <a:t>€</a:t>
              </a:r>
              <a:endParaRPr lang="el-GR" sz="3600" dirty="0">
                <a:solidFill>
                  <a:schemeClr val="accent1">
                    <a:lumMod val="50000"/>
                  </a:schemeClr>
                </a:solidFill>
              </a:endParaRPr>
            </a:p>
          </p:txBody>
        </p:sp>
        <p:sp>
          <p:nvSpPr>
            <p:cNvPr id="138" name="Ορθογώνιο 29">
              <a:extLst>
                <a:ext uri="{FF2B5EF4-FFF2-40B4-BE49-F238E27FC236}">
                  <a16:creationId xmlns="" xmlns:a16="http://schemas.microsoft.com/office/drawing/2014/main" id="{1ED129BE-9F51-4DC5-912F-1FD5ACE2E423}"/>
                </a:ext>
              </a:extLst>
            </p:cNvPr>
            <p:cNvSpPr/>
            <p:nvPr/>
          </p:nvSpPr>
          <p:spPr>
            <a:xfrm>
              <a:off x="1935314" y="5813900"/>
              <a:ext cx="3210302" cy="615553"/>
            </a:xfrm>
            <a:prstGeom prst="rect">
              <a:avLst/>
            </a:prstGeom>
          </p:spPr>
          <p:txBody>
            <a:bodyPr wrap="none">
              <a:spAutoFit/>
            </a:bodyPr>
            <a:lstStyle/>
            <a:p>
              <a:r>
                <a:rPr lang="el-GR" sz="2000" b="1" dirty="0">
                  <a:solidFill>
                    <a:schemeClr val="bg1"/>
                  </a:solidFill>
                  <a:latin typeface="PF Agora Sans Pro" panose="02000500000000020004" pitchFamily="2" charset="0"/>
                </a:rPr>
                <a:t>ΧΡΗΜΑΤΟΔΟΤΗΣΗ ΒΑΑ</a:t>
              </a:r>
            </a:p>
            <a:p>
              <a:r>
                <a:rPr lang="el-GR" sz="1400" b="1" dirty="0">
                  <a:solidFill>
                    <a:schemeClr val="bg1"/>
                  </a:solidFill>
                </a:rPr>
                <a:t>στο Κατάκολο και Μεσολόγγι – Αιτωλικό</a:t>
              </a:r>
            </a:p>
          </p:txBody>
        </p:sp>
      </p:grpSp>
      <p:grpSp>
        <p:nvGrpSpPr>
          <p:cNvPr id="12" name="Ομάδα 139">
            <a:extLst>
              <a:ext uri="{FF2B5EF4-FFF2-40B4-BE49-F238E27FC236}">
                <a16:creationId xmlns="" xmlns:a16="http://schemas.microsoft.com/office/drawing/2014/main" id="{02C8D219-86FD-45B5-9E7C-FC2048DFAFF4}"/>
              </a:ext>
            </a:extLst>
          </p:cNvPr>
          <p:cNvGrpSpPr/>
          <p:nvPr/>
        </p:nvGrpSpPr>
        <p:grpSpPr>
          <a:xfrm>
            <a:off x="1164391" y="7074336"/>
            <a:ext cx="4913485" cy="784830"/>
            <a:chOff x="1164391" y="6490136"/>
            <a:chExt cx="4913485" cy="784830"/>
          </a:xfrm>
        </p:grpSpPr>
        <p:sp>
          <p:nvSpPr>
            <p:cNvPr id="126" name="Στρογγύλεμα διαγώνιας γωνίας του ορθογωνίου 16">
              <a:extLst>
                <a:ext uri="{FF2B5EF4-FFF2-40B4-BE49-F238E27FC236}">
                  <a16:creationId xmlns="" xmlns:a16="http://schemas.microsoft.com/office/drawing/2014/main" id="{5E44EB16-B1EE-4626-B61A-54DAF12E6BBA}"/>
                </a:ext>
              </a:extLst>
            </p:cNvPr>
            <p:cNvSpPr/>
            <p:nvPr/>
          </p:nvSpPr>
          <p:spPr>
            <a:xfrm flipV="1">
              <a:off x="1587457" y="6535597"/>
              <a:ext cx="4490419" cy="713103"/>
            </a:xfrm>
            <a:prstGeom prst="round2DiagRect">
              <a:avLst>
                <a:gd name="adj1" fmla="val 25857"/>
                <a:gd name="adj2" fmla="val 0"/>
              </a:avLst>
            </a:prstGeom>
            <a:solidFill>
              <a:srgbClr val="1F4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127" name="Οβάλ 126">
              <a:extLst>
                <a:ext uri="{FF2B5EF4-FFF2-40B4-BE49-F238E27FC236}">
                  <a16:creationId xmlns="" xmlns:a16="http://schemas.microsoft.com/office/drawing/2014/main" id="{9E112001-ECC3-4BD9-96FA-D0F7A213BB0F}"/>
                </a:ext>
              </a:extLst>
            </p:cNvPr>
            <p:cNvSpPr/>
            <p:nvPr/>
          </p:nvSpPr>
          <p:spPr>
            <a:xfrm>
              <a:off x="1164391" y="6504679"/>
              <a:ext cx="725367" cy="72735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134" name="Ορθογώνιο 133">
              <a:extLst>
                <a:ext uri="{FF2B5EF4-FFF2-40B4-BE49-F238E27FC236}">
                  <a16:creationId xmlns="" xmlns:a16="http://schemas.microsoft.com/office/drawing/2014/main" id="{32DB89AD-861E-4192-A974-9D0CEF3768C8}"/>
                </a:ext>
              </a:extLst>
            </p:cNvPr>
            <p:cNvSpPr/>
            <p:nvPr/>
          </p:nvSpPr>
          <p:spPr>
            <a:xfrm>
              <a:off x="1303750" y="6558895"/>
              <a:ext cx="397051" cy="646331"/>
            </a:xfrm>
            <a:prstGeom prst="rect">
              <a:avLst/>
            </a:prstGeom>
          </p:spPr>
          <p:txBody>
            <a:bodyPr wrap="square">
              <a:spAutoFit/>
            </a:bodyPr>
            <a:lstStyle/>
            <a:p>
              <a:pPr algn="ctr"/>
              <a:r>
                <a:rPr lang="el-GR" sz="3600" b="1" dirty="0">
                  <a:solidFill>
                    <a:schemeClr val="accent1">
                      <a:lumMod val="50000"/>
                    </a:schemeClr>
                  </a:solidFill>
                  <a:latin typeface="Century Gothic" panose="020B0502020202020204" pitchFamily="34" charset="0"/>
                </a:rPr>
                <a:t>€</a:t>
              </a:r>
              <a:endParaRPr lang="el-GR" sz="3600" dirty="0">
                <a:solidFill>
                  <a:schemeClr val="accent1">
                    <a:lumMod val="50000"/>
                  </a:schemeClr>
                </a:solidFill>
              </a:endParaRPr>
            </a:p>
          </p:txBody>
        </p:sp>
        <p:sp>
          <p:nvSpPr>
            <p:cNvPr id="139" name="Ορθογώνιο 29">
              <a:extLst>
                <a:ext uri="{FF2B5EF4-FFF2-40B4-BE49-F238E27FC236}">
                  <a16:creationId xmlns="" xmlns:a16="http://schemas.microsoft.com/office/drawing/2014/main" id="{CC4CF056-6135-4F06-AE27-300E1E8936BA}"/>
                </a:ext>
              </a:extLst>
            </p:cNvPr>
            <p:cNvSpPr/>
            <p:nvPr/>
          </p:nvSpPr>
          <p:spPr>
            <a:xfrm>
              <a:off x="1935314" y="6490136"/>
              <a:ext cx="4012637" cy="784830"/>
            </a:xfrm>
            <a:prstGeom prst="rect">
              <a:avLst/>
            </a:prstGeom>
          </p:spPr>
          <p:txBody>
            <a:bodyPr wrap="none">
              <a:spAutoFit/>
            </a:bodyPr>
            <a:lstStyle/>
            <a:p>
              <a:r>
                <a:rPr lang="el-GR" sz="2000" b="1" dirty="0">
                  <a:solidFill>
                    <a:schemeClr val="bg1"/>
                  </a:solidFill>
                  <a:latin typeface="PF Agora Sans Pro" panose="02000500000000020004" pitchFamily="2" charset="0"/>
                </a:rPr>
                <a:t>ΔΡΑΣΕΙΣ ΟΧΕ -ΒΑΑΑ</a:t>
              </a:r>
            </a:p>
            <a:p>
              <a:r>
                <a:rPr lang="el-GR" sz="1400" b="1" dirty="0">
                  <a:solidFill>
                    <a:schemeClr val="bg1"/>
                  </a:solidFill>
                </a:rPr>
                <a:t>θεματικών πολιτιστικών πάρκων</a:t>
              </a:r>
              <a:br>
                <a:rPr lang="el-GR" sz="1400" b="1" dirty="0">
                  <a:solidFill>
                    <a:schemeClr val="bg1"/>
                  </a:solidFill>
                </a:rPr>
              </a:br>
              <a:r>
                <a:rPr lang="el-GR" sz="1100" b="1" dirty="0">
                  <a:solidFill>
                    <a:schemeClr val="bg1"/>
                  </a:solidFill>
                </a:rPr>
                <a:t>(Αρχαία Ολυμπία και όλα τα αρχαία θέατρα Αιτωλοακαρνανίας)</a:t>
              </a:r>
            </a:p>
          </p:txBody>
        </p:sp>
      </p:grpSp>
    </p:spTree>
    <p:extLst>
      <p:ext uri="{BB962C8B-B14F-4D97-AF65-F5344CB8AC3E}">
        <p14:creationId xmlns="" xmlns:p14="http://schemas.microsoft.com/office/powerpoint/2010/main" val="3672822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Διάγραμμα ροής: Έγγραφο 10">
            <a:extLst>
              <a:ext uri="{FF2B5EF4-FFF2-40B4-BE49-F238E27FC236}">
                <a16:creationId xmlns="" xmlns:a16="http://schemas.microsoft.com/office/drawing/2014/main" id="{3F689137-2406-401A-8695-49E2DE0BD23E}"/>
              </a:ext>
            </a:extLst>
          </p:cNvPr>
          <p:cNvSpPr/>
          <p:nvPr/>
        </p:nvSpPr>
        <p:spPr>
          <a:xfrm rot="21080203">
            <a:off x="-1123490" y="3596232"/>
            <a:ext cx="8801919" cy="5963914"/>
          </a:xfrm>
          <a:prstGeom prst="flowChartDocument">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8" name="Βέλος: Πεντάγωνο 97">
            <a:extLst>
              <a:ext uri="{FF2B5EF4-FFF2-40B4-BE49-F238E27FC236}">
                <a16:creationId xmlns="" xmlns:a16="http://schemas.microsoft.com/office/drawing/2014/main" id="{94C549CE-7DBB-4867-8AF5-B36687D69C5E}"/>
              </a:ext>
            </a:extLst>
          </p:cNvPr>
          <p:cNvSpPr/>
          <p:nvPr/>
        </p:nvSpPr>
        <p:spPr>
          <a:xfrm rot="20051209">
            <a:off x="-182855" y="1907307"/>
            <a:ext cx="7861919" cy="3076401"/>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Βέλος: Πεντάγωνο 2">
            <a:extLst>
              <a:ext uri="{FF2B5EF4-FFF2-40B4-BE49-F238E27FC236}">
                <a16:creationId xmlns="" xmlns:a16="http://schemas.microsoft.com/office/drawing/2014/main" id="{6119E1AE-9416-4827-8FDE-EC4387709880}"/>
              </a:ext>
            </a:extLst>
          </p:cNvPr>
          <p:cNvSpPr/>
          <p:nvPr/>
        </p:nvSpPr>
        <p:spPr>
          <a:xfrm rot="20051209">
            <a:off x="-122474" y="1754946"/>
            <a:ext cx="7861919" cy="3076401"/>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Διπλός κυματισμός 12">
            <a:extLst>
              <a:ext uri="{FF2B5EF4-FFF2-40B4-BE49-F238E27FC236}">
                <a16:creationId xmlns="" xmlns:a16="http://schemas.microsoft.com/office/drawing/2014/main" id="{406C5C2A-758F-45F5-A778-55923F7F0F12}"/>
              </a:ext>
            </a:extLst>
          </p:cNvPr>
          <p:cNvSpPr/>
          <p:nvPr/>
        </p:nvSpPr>
        <p:spPr>
          <a:xfrm rot="21430878">
            <a:off x="-677767" y="3137045"/>
            <a:ext cx="7539654" cy="4034133"/>
          </a:xfrm>
          <a:prstGeom prst="doubleWave">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TextBox 5"/>
          <p:cNvSpPr txBox="1"/>
          <p:nvPr/>
        </p:nvSpPr>
        <p:spPr>
          <a:xfrm>
            <a:off x="266816" y="342300"/>
            <a:ext cx="4620389" cy="923330"/>
          </a:xfrm>
          <a:prstGeom prst="rect">
            <a:avLst/>
          </a:prstGeom>
          <a:noFill/>
        </p:spPr>
        <p:txBody>
          <a:bodyPr wrap="square" rtlCol="0" anchor="ctr">
            <a:spAutoFit/>
          </a:bodyPr>
          <a:lstStyle/>
          <a:p>
            <a:r>
              <a:rPr lang="el-GR" sz="3400" b="1" dirty="0">
                <a:solidFill>
                  <a:schemeClr val="accent1">
                    <a:lumMod val="50000"/>
                  </a:schemeClr>
                </a:solidFill>
                <a:latin typeface="PF Agora Sans Pro UltraBlack" panose="02000507000000020003" pitchFamily="2" charset="0"/>
              </a:rPr>
              <a:t>ΠΕΡΙΒΑΛΛΟΝΤΙΚΑ</a:t>
            </a:r>
            <a:endParaRPr lang="en-US" sz="2800" b="1" dirty="0">
              <a:solidFill>
                <a:schemeClr val="accent1">
                  <a:lumMod val="50000"/>
                </a:schemeClr>
              </a:solidFill>
              <a:latin typeface="PF Agora Sans Pro UltraBlack" panose="02000507000000020003" pitchFamily="2" charset="0"/>
            </a:endParaRPr>
          </a:p>
          <a:p>
            <a:r>
              <a:rPr lang="el-GR" sz="2000" b="1" dirty="0">
                <a:solidFill>
                  <a:schemeClr val="accent1">
                    <a:lumMod val="50000"/>
                  </a:schemeClr>
                </a:solidFill>
              </a:rPr>
              <a:t>ΥΠΕΥΘΥΝΗ ΠΕΡΙΦΕΡΕΙΑ</a:t>
            </a:r>
          </a:p>
        </p:txBody>
      </p:sp>
      <p:sp>
        <p:nvSpPr>
          <p:cNvPr id="14" name="TextBox 13"/>
          <p:cNvSpPr txBox="1"/>
          <p:nvPr/>
        </p:nvSpPr>
        <p:spPr>
          <a:xfrm>
            <a:off x="271942" y="1435892"/>
            <a:ext cx="4731576" cy="523220"/>
          </a:xfrm>
          <a:custGeom>
            <a:avLst/>
            <a:gdLst>
              <a:gd name="connsiteX0" fmla="*/ 0 w 4731576"/>
              <a:gd name="connsiteY0" fmla="*/ 0 h 523220"/>
              <a:gd name="connsiteX1" fmla="*/ 4731576 w 4731576"/>
              <a:gd name="connsiteY1" fmla="*/ 0 h 523220"/>
              <a:gd name="connsiteX2" fmla="*/ 4731576 w 4731576"/>
              <a:gd name="connsiteY2" fmla="*/ 523220 h 523220"/>
              <a:gd name="connsiteX3" fmla="*/ 0 w 4731576"/>
              <a:gd name="connsiteY3" fmla="*/ 523220 h 523220"/>
              <a:gd name="connsiteX4" fmla="*/ 0 w 4731576"/>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1576" h="523220" extrusionOk="0">
                <a:moveTo>
                  <a:pt x="0" y="0"/>
                </a:moveTo>
                <a:cubicBezTo>
                  <a:pt x="2047649" y="130827"/>
                  <a:pt x="2421626" y="-13921"/>
                  <a:pt x="4731576" y="0"/>
                </a:cubicBezTo>
                <a:cubicBezTo>
                  <a:pt x="4778482" y="206896"/>
                  <a:pt x="4697531" y="387455"/>
                  <a:pt x="4731576" y="523220"/>
                </a:cubicBezTo>
                <a:cubicBezTo>
                  <a:pt x="4035354" y="459282"/>
                  <a:pt x="1137929" y="685454"/>
                  <a:pt x="0" y="523220"/>
                </a:cubicBezTo>
                <a:cubicBezTo>
                  <a:pt x="-8293" y="431039"/>
                  <a:pt x="-1187" y="181876"/>
                  <a:pt x="0" y="0"/>
                </a:cubicBezTo>
                <a:close/>
              </a:path>
            </a:pathLst>
          </a:custGeom>
          <a:noFill/>
          <a:ln>
            <a:noFill/>
            <a:extLst>
              <a:ext uri="{C807C97D-BFC1-408E-A445-0C87EB9F89A2}">
                <ask:lineSketchStyleProps xmlns="" xmlns:ask="http://schemas.microsoft.com/office/drawing/2018/sketchyshapes" sd="270116922">
                  <a:prstGeom prst="rect">
                    <a:avLst/>
                  </a:prstGeom>
                  <ask:type>
                    <ask:lineSketchCurved/>
                  </ask:type>
                </ask:lineSketchStyleProps>
              </a:ext>
            </a:extLst>
          </a:ln>
        </p:spPr>
        <p:txBody>
          <a:bodyPr wrap="square" rtlCol="0" anchor="ctr">
            <a:spAutoFit/>
          </a:bodyPr>
          <a:lstStyle/>
          <a:p>
            <a:r>
              <a:rPr lang="el-GR" sz="1400" b="1" dirty="0">
                <a:solidFill>
                  <a:srgbClr val="DE2622"/>
                </a:solidFill>
                <a:latin typeface="Century Gothic" panose="020B0502020202020204" pitchFamily="34" charset="0"/>
              </a:rPr>
              <a:t>ΕΞΟΙΚΟΝΟΜΟΥΜΕ </a:t>
            </a:r>
            <a:r>
              <a:rPr lang="el-GR" sz="1400" b="1" dirty="0">
                <a:solidFill>
                  <a:schemeClr val="accent1">
                    <a:lumMod val="50000"/>
                  </a:schemeClr>
                </a:solidFill>
                <a:latin typeface="Century Gothic" panose="020B0502020202020204" pitchFamily="34" charset="0"/>
              </a:rPr>
              <a:t>ΕΝΕΡΓΕΙΑ</a:t>
            </a:r>
            <a:r>
              <a:rPr lang="el-GR" sz="1400" b="1" dirty="0">
                <a:solidFill>
                  <a:srgbClr val="DE2622"/>
                </a:solidFill>
                <a:latin typeface="Century Gothic" panose="020B0502020202020204" pitchFamily="34" charset="0"/>
              </a:rPr>
              <a:t> </a:t>
            </a:r>
            <a:r>
              <a:rPr lang="el-GR" sz="1400" b="1" dirty="0">
                <a:solidFill>
                  <a:schemeClr val="accent1">
                    <a:lumMod val="50000"/>
                  </a:schemeClr>
                </a:solidFill>
                <a:latin typeface="Century Gothic" panose="020B0502020202020204" pitchFamily="34" charset="0"/>
              </a:rPr>
              <a:t>ΚΑΙ</a:t>
            </a:r>
            <a:r>
              <a:rPr lang="el-GR" sz="1400" b="1" dirty="0">
                <a:solidFill>
                  <a:srgbClr val="DE2622"/>
                </a:solidFill>
                <a:latin typeface="Century Gothic" panose="020B0502020202020204" pitchFamily="34" charset="0"/>
              </a:rPr>
              <a:t> ΕΠΕΝΔΥΟΥΜΕ </a:t>
            </a:r>
            <a:br>
              <a:rPr lang="el-GR" sz="1400" b="1" dirty="0">
                <a:solidFill>
                  <a:srgbClr val="DE2622"/>
                </a:solidFill>
                <a:latin typeface="Century Gothic" panose="020B0502020202020204" pitchFamily="34" charset="0"/>
              </a:rPr>
            </a:br>
            <a:r>
              <a:rPr lang="el-GR" sz="1400" b="1" dirty="0">
                <a:solidFill>
                  <a:schemeClr val="accent1">
                    <a:lumMod val="50000"/>
                  </a:schemeClr>
                </a:solidFill>
                <a:latin typeface="Century Gothic" panose="020B0502020202020204" pitchFamily="34" charset="0"/>
              </a:rPr>
              <a:t>ΣΤΙΣ ΑΝΑΝΕΩΣΙΜΕΣ ΠΗΓΕΣ</a:t>
            </a:r>
          </a:p>
        </p:txBody>
      </p:sp>
      <p:pic>
        <p:nvPicPr>
          <p:cNvPr id="43" name="Picture 2">
            <a:extLst>
              <a:ext uri="{FF2B5EF4-FFF2-40B4-BE49-F238E27FC236}">
                <a16:creationId xmlns="" xmlns:a16="http://schemas.microsoft.com/office/drawing/2014/main" id="{0172D816-3EE8-48F4-8DAF-947EB2C745EA}"/>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p:blipFill>
        <p:spPr bwMode="auto">
          <a:xfrm>
            <a:off x="5556629" y="8846857"/>
            <a:ext cx="1056531" cy="681369"/>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Γραφικό 6">
            <a:extLst>
              <a:ext uri="{FF2B5EF4-FFF2-40B4-BE49-F238E27FC236}">
                <a16:creationId xmlns="" xmlns:a16="http://schemas.microsoft.com/office/drawing/2014/main" id="{D70EFA65-7B2D-4E3D-B307-8FFFFEA51E87}"/>
              </a:ext>
            </a:extLst>
          </p:cNvPr>
          <p:cNvPicPr>
            <a:picLocks noChangeAspect="1"/>
          </p:cNvPicPr>
          <p:nvPr/>
        </p:nvPicPr>
        <p:blipFill>
          <a:blip r:embed="rId3">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p:blipFill>
        <p:spPr>
          <a:xfrm>
            <a:off x="-1041400" y="261061"/>
            <a:ext cx="11074400" cy="9258199"/>
          </a:xfrm>
          <a:prstGeom prst="rect">
            <a:avLst/>
          </a:prstGeom>
        </p:spPr>
      </p:pic>
      <p:pic>
        <p:nvPicPr>
          <p:cNvPr id="87" name="Graphic 15" descr="Κύκλος με άτομα">
            <a:extLst>
              <a:ext uri="{FF2B5EF4-FFF2-40B4-BE49-F238E27FC236}">
                <a16:creationId xmlns="" xmlns:a16="http://schemas.microsoft.com/office/drawing/2014/main" id="{1B9010B4-AEB1-412D-89F2-16976FEA9E2F}"/>
              </a:ext>
            </a:extLst>
          </p:cNvPr>
          <p:cNvPicPr>
            <a:picLocks noChangeAspect="1"/>
          </p:cNvPicPr>
          <p:nvPr/>
        </p:nvPicPr>
        <p:blipFill>
          <a:blip r:embed="rId4"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p:blipFill>
        <p:spPr>
          <a:xfrm>
            <a:off x="843859" y="2203136"/>
            <a:ext cx="705541" cy="705541"/>
          </a:xfrm>
          <a:prstGeom prst="rect">
            <a:avLst/>
          </a:prstGeom>
        </p:spPr>
      </p:pic>
      <p:sp>
        <p:nvSpPr>
          <p:cNvPr id="23" name="Ορθογώνιο 26">
            <a:extLst>
              <a:ext uri="{FF2B5EF4-FFF2-40B4-BE49-F238E27FC236}">
                <a16:creationId xmlns="" xmlns:a16="http://schemas.microsoft.com/office/drawing/2014/main" id="{2FADBE09-8FB9-4390-8AD9-F43D295CD7D6}"/>
              </a:ext>
            </a:extLst>
          </p:cNvPr>
          <p:cNvSpPr/>
          <p:nvPr/>
        </p:nvSpPr>
        <p:spPr>
          <a:xfrm>
            <a:off x="428441" y="3079509"/>
            <a:ext cx="1580881" cy="646331"/>
          </a:xfrm>
          <a:prstGeom prst="rect">
            <a:avLst/>
          </a:prstGeom>
        </p:spPr>
        <p:txBody>
          <a:bodyPr wrap="non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b="1" dirty="0">
                <a:solidFill>
                  <a:schemeClr val="accent1">
                    <a:lumMod val="50000"/>
                  </a:schemeClr>
                </a:solidFill>
                <a:latin typeface="PF Agora Sans Pro Black" panose="02000500000000020004" pitchFamily="2" charset="0"/>
              </a:rPr>
              <a:t>Ενεργειακές</a:t>
            </a:r>
          </a:p>
          <a:p>
            <a:pPr algn="ctr"/>
            <a:r>
              <a:rPr lang="el-GR" b="1" dirty="0">
                <a:solidFill>
                  <a:schemeClr val="accent1">
                    <a:lumMod val="50000"/>
                  </a:schemeClr>
                </a:solidFill>
                <a:latin typeface="PF Agora Sans Pro Black" panose="02000500000000020004" pitchFamily="2" charset="0"/>
              </a:rPr>
              <a:t>κοινότητες</a:t>
            </a:r>
            <a:endParaRPr lang="el-GR" sz="1700" dirty="0">
              <a:solidFill>
                <a:schemeClr val="accent1">
                  <a:lumMod val="50000"/>
                </a:schemeClr>
              </a:solidFill>
            </a:endParaRPr>
          </a:p>
        </p:txBody>
      </p:sp>
      <p:pic>
        <p:nvPicPr>
          <p:cNvPr id="24" name="Graphic 15" descr="Σύμβολο ανακύκλωσης">
            <a:extLst>
              <a:ext uri="{FF2B5EF4-FFF2-40B4-BE49-F238E27FC236}">
                <a16:creationId xmlns="" xmlns:a16="http://schemas.microsoft.com/office/drawing/2014/main" id="{23130803-760B-4332-A623-8F8A379F8033}"/>
              </a:ext>
            </a:extLst>
          </p:cNvPr>
          <p:cNvPicPr>
            <a:picLocks noChangeAspect="1"/>
          </p:cNvPicPr>
          <p:nvPr/>
        </p:nvPicPr>
        <p:blipFill>
          <a:blip r:embed="rId5"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p:blipFill>
        <p:spPr>
          <a:xfrm>
            <a:off x="3061334" y="2284332"/>
            <a:ext cx="580151" cy="580151"/>
          </a:xfrm>
          <a:prstGeom prst="rect">
            <a:avLst/>
          </a:prstGeom>
        </p:spPr>
      </p:pic>
      <p:sp>
        <p:nvSpPr>
          <p:cNvPr id="25" name="Ορθογώνιο 26">
            <a:extLst>
              <a:ext uri="{FF2B5EF4-FFF2-40B4-BE49-F238E27FC236}">
                <a16:creationId xmlns="" xmlns:a16="http://schemas.microsoft.com/office/drawing/2014/main" id="{7FF45245-B46E-4709-A314-41977502923F}"/>
              </a:ext>
            </a:extLst>
          </p:cNvPr>
          <p:cNvSpPr/>
          <p:nvPr/>
        </p:nvSpPr>
        <p:spPr>
          <a:xfrm>
            <a:off x="2572927" y="3097947"/>
            <a:ext cx="1564852" cy="646331"/>
          </a:xfrm>
          <a:prstGeom prst="rect">
            <a:avLst/>
          </a:prstGeom>
        </p:spPr>
        <p:txBody>
          <a:bodyPr wrap="non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b="1" dirty="0">
                <a:solidFill>
                  <a:schemeClr val="accent1">
                    <a:lumMod val="50000"/>
                  </a:schemeClr>
                </a:solidFill>
                <a:latin typeface="PF Agora Sans Pro Black" panose="02000500000000020004" pitchFamily="2" charset="0"/>
              </a:rPr>
              <a:t>Ενεργειακή</a:t>
            </a:r>
          </a:p>
          <a:p>
            <a:pPr algn="ctr"/>
            <a:r>
              <a:rPr lang="el-GR" b="1" dirty="0">
                <a:solidFill>
                  <a:schemeClr val="accent1">
                    <a:lumMod val="50000"/>
                  </a:schemeClr>
                </a:solidFill>
                <a:latin typeface="PF Agora Sans Pro Black" panose="02000500000000020004" pitchFamily="2" charset="0"/>
              </a:rPr>
              <a:t>αναβάθμιση</a:t>
            </a:r>
            <a:endParaRPr lang="el-GR" sz="1700" dirty="0">
              <a:solidFill>
                <a:schemeClr val="accent1">
                  <a:lumMod val="50000"/>
                </a:schemeClr>
              </a:solidFill>
            </a:endParaRPr>
          </a:p>
        </p:txBody>
      </p:sp>
      <p:pic>
        <p:nvPicPr>
          <p:cNvPr id="26" name="Graphic 15" descr="Λαμπτήρας και γρανάζι">
            <a:extLst>
              <a:ext uri="{FF2B5EF4-FFF2-40B4-BE49-F238E27FC236}">
                <a16:creationId xmlns="" xmlns:a16="http://schemas.microsoft.com/office/drawing/2014/main" id="{FDEA633E-B463-462B-B571-19FE6B93F10B}"/>
              </a:ext>
            </a:extLst>
          </p:cNvPr>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p:blipFill>
        <p:spPr>
          <a:xfrm>
            <a:off x="5207005" y="2265234"/>
            <a:ext cx="611949" cy="611949"/>
          </a:xfrm>
          <a:prstGeom prst="rect">
            <a:avLst/>
          </a:prstGeom>
        </p:spPr>
      </p:pic>
      <p:sp>
        <p:nvSpPr>
          <p:cNvPr id="27" name="Ορθογώνιο 26">
            <a:extLst>
              <a:ext uri="{FF2B5EF4-FFF2-40B4-BE49-F238E27FC236}">
                <a16:creationId xmlns="" xmlns:a16="http://schemas.microsoft.com/office/drawing/2014/main" id="{A3A8735D-90B8-4192-8EC5-CFAB5525C315}"/>
              </a:ext>
            </a:extLst>
          </p:cNvPr>
          <p:cNvSpPr/>
          <p:nvPr/>
        </p:nvSpPr>
        <p:spPr>
          <a:xfrm>
            <a:off x="4649419" y="3066246"/>
            <a:ext cx="1763624" cy="369332"/>
          </a:xfrm>
          <a:prstGeom prst="rect">
            <a:avLst/>
          </a:prstGeom>
        </p:spPr>
        <p:txBody>
          <a:bodyPr wrap="non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b="1" dirty="0" err="1">
                <a:solidFill>
                  <a:schemeClr val="accent1">
                    <a:lumMod val="50000"/>
                  </a:schemeClr>
                </a:solidFill>
                <a:latin typeface="PF Agora Sans Pro Black" panose="02000500000000020004" pitchFamily="2" charset="0"/>
              </a:rPr>
              <a:t>Οδοφωτισμός</a:t>
            </a:r>
            <a:endParaRPr lang="el-GR" sz="1700" dirty="0">
              <a:solidFill>
                <a:schemeClr val="accent1">
                  <a:lumMod val="50000"/>
                </a:schemeClr>
              </a:solidFill>
            </a:endParaRPr>
          </a:p>
        </p:txBody>
      </p:sp>
      <p:sp>
        <p:nvSpPr>
          <p:cNvPr id="30" name="Ορθογώνιο 29">
            <a:extLst>
              <a:ext uri="{FF2B5EF4-FFF2-40B4-BE49-F238E27FC236}">
                <a16:creationId xmlns="" xmlns:a16="http://schemas.microsoft.com/office/drawing/2014/main" id="{6EBB7FFB-BDAA-49F6-995E-F1F0673DD6B5}"/>
              </a:ext>
            </a:extLst>
          </p:cNvPr>
          <p:cNvSpPr/>
          <p:nvPr/>
        </p:nvSpPr>
        <p:spPr>
          <a:xfrm>
            <a:off x="629445" y="3928773"/>
            <a:ext cx="1144404" cy="646331"/>
          </a:xfrm>
          <a:prstGeom prst="rect">
            <a:avLst/>
          </a:prstGeom>
        </p:spPr>
        <p:txBody>
          <a:bodyPr wrap="square">
            <a:spAutoFit/>
          </a:bodyPr>
          <a:lstStyle/>
          <a:p>
            <a:pPr algn="ctr"/>
            <a:r>
              <a:rPr lang="el-GR" sz="2000" b="1" dirty="0">
                <a:solidFill>
                  <a:schemeClr val="accent1">
                    <a:lumMod val="50000"/>
                  </a:schemeClr>
                </a:solidFill>
              </a:rPr>
              <a:t>3.726</a:t>
            </a:r>
            <a:r>
              <a:rPr lang="el-GR" sz="1600" b="1" dirty="0">
                <a:solidFill>
                  <a:schemeClr val="accent1">
                    <a:lumMod val="50000"/>
                  </a:schemeClr>
                </a:solidFill>
              </a:rPr>
              <a:t> παροχές</a:t>
            </a:r>
            <a:endParaRPr lang="el-GR" sz="1600" dirty="0">
              <a:solidFill>
                <a:schemeClr val="accent1">
                  <a:lumMod val="50000"/>
                </a:schemeClr>
              </a:solidFill>
            </a:endParaRPr>
          </a:p>
        </p:txBody>
      </p:sp>
      <p:sp>
        <p:nvSpPr>
          <p:cNvPr id="32" name="Ορθογώνιο 31">
            <a:extLst>
              <a:ext uri="{FF2B5EF4-FFF2-40B4-BE49-F238E27FC236}">
                <a16:creationId xmlns="" xmlns:a16="http://schemas.microsoft.com/office/drawing/2014/main" id="{347C1877-B5A4-43CF-8CBC-17693811D46D}"/>
              </a:ext>
            </a:extLst>
          </p:cNvPr>
          <p:cNvSpPr/>
          <p:nvPr/>
        </p:nvSpPr>
        <p:spPr>
          <a:xfrm>
            <a:off x="494488" y="5130690"/>
            <a:ext cx="1404282" cy="646331"/>
          </a:xfrm>
          <a:prstGeom prst="rect">
            <a:avLst/>
          </a:prstGeom>
        </p:spPr>
        <p:txBody>
          <a:bodyPr wrap="square">
            <a:spAutoFit/>
          </a:bodyPr>
          <a:lstStyle/>
          <a:p>
            <a:pPr algn="ctr"/>
            <a:r>
              <a:rPr lang="el-GR" sz="2000" b="1" dirty="0">
                <a:solidFill>
                  <a:schemeClr val="accent1">
                    <a:lumMod val="50000"/>
                  </a:schemeClr>
                </a:solidFill>
              </a:rPr>
              <a:t>83</a:t>
            </a:r>
            <a:r>
              <a:rPr lang="el-GR" sz="1600" b="1" dirty="0">
                <a:solidFill>
                  <a:schemeClr val="accent1">
                    <a:lumMod val="50000"/>
                  </a:schemeClr>
                </a:solidFill>
              </a:rPr>
              <a:t> ωφελούμενοι</a:t>
            </a:r>
          </a:p>
        </p:txBody>
      </p:sp>
      <p:sp>
        <p:nvSpPr>
          <p:cNvPr id="33" name="Ορθογώνιο 32">
            <a:extLst>
              <a:ext uri="{FF2B5EF4-FFF2-40B4-BE49-F238E27FC236}">
                <a16:creationId xmlns="" xmlns:a16="http://schemas.microsoft.com/office/drawing/2014/main" id="{B8CFCC31-FF36-4D7E-AB61-5B103C98BAA7}"/>
              </a:ext>
            </a:extLst>
          </p:cNvPr>
          <p:cNvSpPr/>
          <p:nvPr/>
        </p:nvSpPr>
        <p:spPr>
          <a:xfrm>
            <a:off x="2524078" y="3829241"/>
            <a:ext cx="1656184" cy="1138773"/>
          </a:xfrm>
          <a:prstGeom prst="rect">
            <a:avLst/>
          </a:prstGeom>
        </p:spPr>
        <p:txBody>
          <a:bodyPr wrap="square">
            <a:spAutoFit/>
          </a:bodyPr>
          <a:lstStyle/>
          <a:p>
            <a:pPr algn="ctr"/>
            <a:r>
              <a:rPr lang="el-GR" sz="1400" b="1" dirty="0">
                <a:solidFill>
                  <a:schemeClr val="accent1">
                    <a:lumMod val="50000"/>
                  </a:schemeClr>
                </a:solidFill>
              </a:rPr>
              <a:t>Σχέδιο</a:t>
            </a:r>
            <a:r>
              <a:rPr lang="en-US" sz="1400" b="1" dirty="0">
                <a:solidFill>
                  <a:schemeClr val="accent1">
                    <a:lumMod val="50000"/>
                  </a:schemeClr>
                </a:solidFill>
              </a:rPr>
              <a:t/>
            </a:r>
            <a:br>
              <a:rPr lang="en-US" sz="1400" b="1" dirty="0">
                <a:solidFill>
                  <a:schemeClr val="accent1">
                    <a:lumMod val="50000"/>
                  </a:schemeClr>
                </a:solidFill>
              </a:rPr>
            </a:br>
            <a:r>
              <a:rPr lang="el-GR" sz="2000" b="1" dirty="0">
                <a:solidFill>
                  <a:schemeClr val="accent1">
                    <a:lumMod val="50000"/>
                  </a:schemeClr>
                </a:solidFill>
              </a:rPr>
              <a:t>Ενεργειακής Απόδοσης </a:t>
            </a:r>
            <a:r>
              <a:rPr lang="el-GR" sz="1400" b="1" dirty="0">
                <a:solidFill>
                  <a:schemeClr val="accent1">
                    <a:lumMod val="50000"/>
                  </a:schemeClr>
                </a:solidFill>
              </a:rPr>
              <a:t>(ΣΔΕΑ)</a:t>
            </a:r>
          </a:p>
        </p:txBody>
      </p:sp>
      <p:sp>
        <p:nvSpPr>
          <p:cNvPr id="34" name="Ορθογώνιο 33">
            <a:extLst>
              <a:ext uri="{FF2B5EF4-FFF2-40B4-BE49-F238E27FC236}">
                <a16:creationId xmlns="" xmlns:a16="http://schemas.microsoft.com/office/drawing/2014/main" id="{2CDB92FF-F734-4884-BCD1-880066578831}"/>
              </a:ext>
            </a:extLst>
          </p:cNvPr>
          <p:cNvSpPr/>
          <p:nvPr/>
        </p:nvSpPr>
        <p:spPr>
          <a:xfrm>
            <a:off x="2316739" y="4992025"/>
            <a:ext cx="2075152" cy="1046440"/>
          </a:xfrm>
          <a:prstGeom prst="rect">
            <a:avLst/>
          </a:prstGeom>
        </p:spPr>
        <p:txBody>
          <a:bodyPr wrap="square">
            <a:spAutoFit/>
          </a:bodyPr>
          <a:lstStyle/>
          <a:p>
            <a:pPr algn="ctr"/>
            <a:r>
              <a:rPr lang="el-GR" sz="2000" b="1" dirty="0">
                <a:solidFill>
                  <a:schemeClr val="accent1">
                    <a:lumMod val="50000"/>
                  </a:schemeClr>
                </a:solidFill>
              </a:rPr>
              <a:t>Έξυπνοι μετρητές </a:t>
            </a:r>
            <a:r>
              <a:rPr lang="el-GR" sz="1400" b="1" dirty="0">
                <a:solidFill>
                  <a:schemeClr val="accent1">
                    <a:lumMod val="50000"/>
                  </a:schemeClr>
                </a:solidFill>
              </a:rPr>
              <a:t>ηλεκτρικής ενέργειας </a:t>
            </a:r>
            <a:r>
              <a:rPr lang="en-US" sz="1400" b="1" dirty="0">
                <a:solidFill>
                  <a:schemeClr val="accent1">
                    <a:lumMod val="50000"/>
                  </a:schemeClr>
                </a:solidFill>
              </a:rPr>
              <a:t/>
            </a:r>
            <a:br>
              <a:rPr lang="en-US" sz="1400" b="1" dirty="0">
                <a:solidFill>
                  <a:schemeClr val="accent1">
                    <a:lumMod val="50000"/>
                  </a:schemeClr>
                </a:solidFill>
              </a:rPr>
            </a:br>
            <a:r>
              <a:rPr lang="el-GR" sz="1400" b="1" dirty="0">
                <a:solidFill>
                  <a:schemeClr val="accent1">
                    <a:lumMod val="50000"/>
                  </a:schemeClr>
                </a:solidFill>
              </a:rPr>
              <a:t>και παρακολούθηση καταναλώσεων</a:t>
            </a:r>
          </a:p>
        </p:txBody>
      </p:sp>
      <p:sp>
        <p:nvSpPr>
          <p:cNvPr id="35" name="Ορθογώνιο 34">
            <a:extLst>
              <a:ext uri="{FF2B5EF4-FFF2-40B4-BE49-F238E27FC236}">
                <a16:creationId xmlns="" xmlns:a16="http://schemas.microsoft.com/office/drawing/2014/main" id="{2DC7E4CA-4F0C-4122-A77C-20E827921331}"/>
              </a:ext>
            </a:extLst>
          </p:cNvPr>
          <p:cNvSpPr/>
          <p:nvPr/>
        </p:nvSpPr>
        <p:spPr>
          <a:xfrm>
            <a:off x="2384448" y="6131476"/>
            <a:ext cx="2075152" cy="1138773"/>
          </a:xfrm>
          <a:prstGeom prst="rect">
            <a:avLst/>
          </a:prstGeom>
        </p:spPr>
        <p:txBody>
          <a:bodyPr wrap="square">
            <a:spAutoFit/>
          </a:bodyPr>
          <a:lstStyle/>
          <a:p>
            <a:pPr algn="ctr"/>
            <a:r>
              <a:rPr lang="el-GR" sz="1400" b="1" dirty="0">
                <a:solidFill>
                  <a:schemeClr val="accent1">
                    <a:lumMod val="50000"/>
                  </a:schemeClr>
                </a:solidFill>
              </a:rPr>
              <a:t>Καταναλώσεις και </a:t>
            </a:r>
            <a:r>
              <a:rPr lang="el-GR" sz="2000" b="1" dirty="0">
                <a:solidFill>
                  <a:schemeClr val="accent1">
                    <a:lumMod val="50000"/>
                  </a:schemeClr>
                </a:solidFill>
              </a:rPr>
              <a:t>ενεργειακή αποτύπωση </a:t>
            </a:r>
            <a:r>
              <a:rPr lang="el-GR" sz="1400" b="1" dirty="0">
                <a:solidFill>
                  <a:schemeClr val="accent1">
                    <a:lumMod val="50000"/>
                  </a:schemeClr>
                </a:solidFill>
              </a:rPr>
              <a:t>κτιρίων ΠΔΕ </a:t>
            </a:r>
          </a:p>
        </p:txBody>
      </p:sp>
      <p:sp>
        <p:nvSpPr>
          <p:cNvPr id="36" name="Ορθογώνιο 35">
            <a:extLst>
              <a:ext uri="{FF2B5EF4-FFF2-40B4-BE49-F238E27FC236}">
                <a16:creationId xmlns="" xmlns:a16="http://schemas.microsoft.com/office/drawing/2014/main" id="{F4E59034-F062-427C-A945-BF66E178A277}"/>
              </a:ext>
            </a:extLst>
          </p:cNvPr>
          <p:cNvSpPr/>
          <p:nvPr/>
        </p:nvSpPr>
        <p:spPr>
          <a:xfrm>
            <a:off x="4588455" y="3873482"/>
            <a:ext cx="1841104" cy="830997"/>
          </a:xfrm>
          <a:prstGeom prst="rect">
            <a:avLst/>
          </a:prstGeom>
        </p:spPr>
        <p:txBody>
          <a:bodyPr wrap="square">
            <a:spAutoFit/>
          </a:bodyPr>
          <a:lstStyle/>
          <a:p>
            <a:pPr algn="ctr"/>
            <a:r>
              <a:rPr lang="el-GR" sz="2000" b="1" dirty="0">
                <a:solidFill>
                  <a:schemeClr val="accent1">
                    <a:lumMod val="50000"/>
                  </a:schemeClr>
                </a:solidFill>
              </a:rPr>
              <a:t>24.910</a:t>
            </a:r>
            <a:r>
              <a:rPr lang="el-GR" sz="1400" b="1" dirty="0">
                <a:solidFill>
                  <a:schemeClr val="accent1">
                    <a:lumMod val="50000"/>
                  </a:schemeClr>
                </a:solidFill>
              </a:rPr>
              <a:t> </a:t>
            </a:r>
            <a:br>
              <a:rPr lang="el-GR" sz="1400" b="1" dirty="0">
                <a:solidFill>
                  <a:schemeClr val="accent1">
                    <a:lumMod val="50000"/>
                  </a:schemeClr>
                </a:solidFill>
              </a:rPr>
            </a:br>
            <a:r>
              <a:rPr lang="el-GR" sz="1400" b="1" dirty="0">
                <a:solidFill>
                  <a:schemeClr val="accent1">
                    <a:lumMod val="50000"/>
                  </a:schemeClr>
                </a:solidFill>
              </a:rPr>
              <a:t>συμβατικά και σύγχρονα φωτιστικά</a:t>
            </a:r>
          </a:p>
        </p:txBody>
      </p:sp>
      <p:sp>
        <p:nvSpPr>
          <p:cNvPr id="37" name="Ορθογώνιο 36">
            <a:extLst>
              <a:ext uri="{FF2B5EF4-FFF2-40B4-BE49-F238E27FC236}">
                <a16:creationId xmlns="" xmlns:a16="http://schemas.microsoft.com/office/drawing/2014/main" id="{C29DB6E9-EDA5-4E7F-AE6D-F2E58824A5F6}"/>
              </a:ext>
            </a:extLst>
          </p:cNvPr>
          <p:cNvSpPr/>
          <p:nvPr/>
        </p:nvSpPr>
        <p:spPr>
          <a:xfrm>
            <a:off x="4488841" y="5061158"/>
            <a:ext cx="1918190" cy="830997"/>
          </a:xfrm>
          <a:prstGeom prst="rect">
            <a:avLst/>
          </a:prstGeom>
        </p:spPr>
        <p:txBody>
          <a:bodyPr wrap="square">
            <a:spAutoFit/>
          </a:bodyPr>
          <a:lstStyle/>
          <a:p>
            <a:pPr algn="ctr"/>
            <a:r>
              <a:rPr lang="el-GR" sz="2000" b="1" dirty="0">
                <a:solidFill>
                  <a:schemeClr val="accent1">
                    <a:lumMod val="50000"/>
                  </a:schemeClr>
                </a:solidFill>
              </a:rPr>
              <a:t>1.546.449,96 </a:t>
            </a:r>
            <a:r>
              <a:rPr lang="el-GR" sz="1400" b="1" dirty="0">
                <a:solidFill>
                  <a:schemeClr val="accent1">
                    <a:lumMod val="50000"/>
                  </a:schemeClr>
                </a:solidFill>
              </a:rPr>
              <a:t/>
            </a:r>
            <a:br>
              <a:rPr lang="el-GR" sz="1400" b="1" dirty="0">
                <a:solidFill>
                  <a:schemeClr val="accent1">
                    <a:lumMod val="50000"/>
                  </a:schemeClr>
                </a:solidFill>
              </a:rPr>
            </a:br>
            <a:r>
              <a:rPr lang="el-GR" sz="1400" b="1" dirty="0">
                <a:solidFill>
                  <a:schemeClr val="accent1">
                    <a:lumMod val="50000"/>
                  </a:schemeClr>
                </a:solidFill>
              </a:rPr>
              <a:t>Μείωση Δαπάνης </a:t>
            </a:r>
            <a:r>
              <a:rPr lang="el-GR" sz="1400" b="1" dirty="0" err="1">
                <a:solidFill>
                  <a:schemeClr val="accent1">
                    <a:lumMod val="50000"/>
                  </a:schemeClr>
                </a:solidFill>
              </a:rPr>
              <a:t>Οδοφωτισμού</a:t>
            </a:r>
            <a:r>
              <a:rPr lang="el-GR" sz="1400" b="1" dirty="0">
                <a:solidFill>
                  <a:schemeClr val="accent1">
                    <a:lumMod val="50000"/>
                  </a:schemeClr>
                </a:solidFill>
              </a:rPr>
              <a:t> (€/</a:t>
            </a:r>
            <a:r>
              <a:rPr lang="el-GR" sz="1400" b="1" dirty="0" err="1">
                <a:solidFill>
                  <a:schemeClr val="accent1">
                    <a:lumMod val="50000"/>
                  </a:schemeClr>
                </a:solidFill>
              </a:rPr>
              <a:t>Έτο</a:t>
            </a:r>
            <a:r>
              <a:rPr lang="el-GR" sz="1400" b="1" dirty="0">
                <a:solidFill>
                  <a:schemeClr val="accent1">
                    <a:lumMod val="50000"/>
                  </a:schemeClr>
                </a:solidFill>
              </a:rPr>
              <a:t>ς)</a:t>
            </a:r>
          </a:p>
        </p:txBody>
      </p:sp>
      <p:sp>
        <p:nvSpPr>
          <p:cNvPr id="38" name="TextBox 37">
            <a:extLst>
              <a:ext uri="{FF2B5EF4-FFF2-40B4-BE49-F238E27FC236}">
                <a16:creationId xmlns="" xmlns:a16="http://schemas.microsoft.com/office/drawing/2014/main" id="{B16A5A01-A3DD-4D85-9ED6-78680C142E0E}"/>
              </a:ext>
            </a:extLst>
          </p:cNvPr>
          <p:cNvSpPr txBox="1"/>
          <p:nvPr/>
        </p:nvSpPr>
        <p:spPr>
          <a:xfrm>
            <a:off x="4446027" y="6401152"/>
            <a:ext cx="2000045" cy="830997"/>
          </a:xfrm>
          <a:prstGeom prst="rect">
            <a:avLst/>
          </a:prstGeom>
          <a:noFill/>
        </p:spPr>
        <p:txBody>
          <a:bodyPr wrap="square" rtlCol="0" anchor="b">
            <a:spAutoFit/>
          </a:bodyPr>
          <a:lstStyle/>
          <a:p>
            <a:pPr lvl="0" algn="ctr" defTabSz="914217">
              <a:defRPr/>
            </a:pPr>
            <a:r>
              <a:rPr lang="en-US" sz="2000" b="1" spc="-55" dirty="0">
                <a:solidFill>
                  <a:schemeClr val="accent1">
                    <a:lumMod val="50000"/>
                  </a:schemeClr>
                </a:solidFill>
                <a:cs typeface="Poppins" pitchFamily="2" charset="77"/>
              </a:rPr>
              <a:t>53,4%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55" normalizeH="0" baseline="0" noProof="0" dirty="0">
                <a:ln>
                  <a:noFill/>
                </a:ln>
                <a:solidFill>
                  <a:schemeClr val="accent1">
                    <a:lumMod val="50000"/>
                  </a:schemeClr>
                </a:solidFill>
                <a:effectLst/>
                <a:uLnTx/>
                <a:uFillTx/>
                <a:cs typeface="Poppins" pitchFamily="2" charset="77"/>
              </a:rPr>
              <a:t>Περιβαλλοντικό Όφελος (Τόνοι/ </a:t>
            </a:r>
            <a:r>
              <a:rPr kumimoji="0" lang="en-US" sz="1400" b="1" i="0" u="none" strike="noStrike" kern="1200" cap="none" spc="-55" normalizeH="0" baseline="0" noProof="0" dirty="0" err="1">
                <a:ln>
                  <a:noFill/>
                </a:ln>
                <a:solidFill>
                  <a:schemeClr val="accent1">
                    <a:lumMod val="50000"/>
                  </a:schemeClr>
                </a:solidFill>
                <a:effectLst/>
                <a:uLnTx/>
                <a:uFillTx/>
                <a:cs typeface="Poppins" pitchFamily="2" charset="77"/>
              </a:rPr>
              <a:t>Kwh</a:t>
            </a:r>
            <a:r>
              <a:rPr kumimoji="0" lang="en-US" sz="1400" b="1" i="0" u="none" strike="noStrike" kern="1200" cap="none" spc="-55" normalizeH="0" baseline="0" noProof="0" dirty="0">
                <a:ln>
                  <a:noFill/>
                </a:ln>
                <a:solidFill>
                  <a:schemeClr val="accent1">
                    <a:lumMod val="50000"/>
                  </a:schemeClr>
                </a:solidFill>
                <a:effectLst/>
                <a:uLnTx/>
                <a:uFillTx/>
                <a:cs typeface="Poppins" pitchFamily="2" charset="77"/>
              </a:rPr>
              <a:t>)</a:t>
            </a:r>
          </a:p>
        </p:txBody>
      </p:sp>
    </p:spTree>
    <p:extLst>
      <p:ext uri="{BB962C8B-B14F-4D97-AF65-F5344CB8AC3E}">
        <p14:creationId xmlns="" xmlns:p14="http://schemas.microsoft.com/office/powerpoint/2010/main" val="3281424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Διάγραμμα ροής: Έγγραφο 10">
            <a:extLst>
              <a:ext uri="{FF2B5EF4-FFF2-40B4-BE49-F238E27FC236}">
                <a16:creationId xmlns="" xmlns:a16="http://schemas.microsoft.com/office/drawing/2014/main" id="{3F689137-2406-401A-8695-49E2DE0BD23E}"/>
              </a:ext>
            </a:extLst>
          </p:cNvPr>
          <p:cNvSpPr/>
          <p:nvPr/>
        </p:nvSpPr>
        <p:spPr>
          <a:xfrm rot="21080203">
            <a:off x="-1123490" y="3596232"/>
            <a:ext cx="8801919" cy="5963914"/>
          </a:xfrm>
          <a:prstGeom prst="flowChartDocument">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8" name="Βέλος: Πεντάγωνο 97">
            <a:extLst>
              <a:ext uri="{FF2B5EF4-FFF2-40B4-BE49-F238E27FC236}">
                <a16:creationId xmlns="" xmlns:a16="http://schemas.microsoft.com/office/drawing/2014/main" id="{94C549CE-7DBB-4867-8AF5-B36687D69C5E}"/>
              </a:ext>
            </a:extLst>
          </p:cNvPr>
          <p:cNvSpPr/>
          <p:nvPr/>
        </p:nvSpPr>
        <p:spPr>
          <a:xfrm rot="20051209">
            <a:off x="-182855" y="1907307"/>
            <a:ext cx="7861919" cy="3076401"/>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Βέλος: Πεντάγωνο 2">
            <a:extLst>
              <a:ext uri="{FF2B5EF4-FFF2-40B4-BE49-F238E27FC236}">
                <a16:creationId xmlns="" xmlns:a16="http://schemas.microsoft.com/office/drawing/2014/main" id="{6119E1AE-9416-4827-8FDE-EC4387709880}"/>
              </a:ext>
            </a:extLst>
          </p:cNvPr>
          <p:cNvSpPr/>
          <p:nvPr/>
        </p:nvSpPr>
        <p:spPr>
          <a:xfrm rot="20051209">
            <a:off x="-122474" y="1754946"/>
            <a:ext cx="7861919" cy="3076401"/>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Διπλός κυματισμός 12">
            <a:extLst>
              <a:ext uri="{FF2B5EF4-FFF2-40B4-BE49-F238E27FC236}">
                <a16:creationId xmlns="" xmlns:a16="http://schemas.microsoft.com/office/drawing/2014/main" id="{406C5C2A-758F-45F5-A778-55923F7F0F12}"/>
              </a:ext>
            </a:extLst>
          </p:cNvPr>
          <p:cNvSpPr/>
          <p:nvPr/>
        </p:nvSpPr>
        <p:spPr>
          <a:xfrm rot="21430878">
            <a:off x="-677767" y="3137045"/>
            <a:ext cx="7539654" cy="4034133"/>
          </a:xfrm>
          <a:prstGeom prst="doubleWave">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266817" y="342300"/>
            <a:ext cx="3820720" cy="923330"/>
          </a:xfrm>
          <a:prstGeom prst="rect">
            <a:avLst/>
          </a:prstGeom>
          <a:noFill/>
        </p:spPr>
        <p:txBody>
          <a:bodyPr wrap="square" rtlCol="0" anchor="ctr">
            <a:spAutoFit/>
          </a:bodyPr>
          <a:lstStyle/>
          <a:p>
            <a:r>
              <a:rPr lang="el-GR" sz="3400" b="1" dirty="0">
                <a:solidFill>
                  <a:schemeClr val="accent1">
                    <a:lumMod val="50000"/>
                  </a:schemeClr>
                </a:solidFill>
                <a:latin typeface="PF Agora Sans Pro UltraBlack" panose="02000507000000020003" pitchFamily="2" charset="0"/>
              </a:rPr>
              <a:t>ΦΡΟΝΤΙΖΟΥΜΕ</a:t>
            </a:r>
            <a:r>
              <a:rPr lang="el-GR" sz="2800" b="1" dirty="0">
                <a:solidFill>
                  <a:schemeClr val="accent1">
                    <a:lumMod val="50000"/>
                  </a:schemeClr>
                </a:solidFill>
              </a:rPr>
              <a:t> </a:t>
            </a:r>
            <a:r>
              <a:rPr lang="el-GR" sz="2000" b="1" dirty="0">
                <a:solidFill>
                  <a:schemeClr val="accent1">
                    <a:lumMod val="50000"/>
                  </a:schemeClr>
                </a:solidFill>
              </a:rPr>
              <a:t>ΤΗΝ ΑΓΡΟΤΙΚΗ ΜΑΣ ΠΑΡΑΓΩΓΗ</a:t>
            </a:r>
          </a:p>
        </p:txBody>
      </p:sp>
      <p:sp>
        <p:nvSpPr>
          <p:cNvPr id="14" name="TextBox 13"/>
          <p:cNvSpPr txBox="1"/>
          <p:nvPr/>
        </p:nvSpPr>
        <p:spPr>
          <a:xfrm>
            <a:off x="271942" y="1328170"/>
            <a:ext cx="6089386" cy="738664"/>
          </a:xfrm>
          <a:custGeom>
            <a:avLst/>
            <a:gdLst>
              <a:gd name="connsiteX0" fmla="*/ 0 w 6089386"/>
              <a:gd name="connsiteY0" fmla="*/ 0 h 738664"/>
              <a:gd name="connsiteX1" fmla="*/ 6089386 w 6089386"/>
              <a:gd name="connsiteY1" fmla="*/ 0 h 738664"/>
              <a:gd name="connsiteX2" fmla="*/ 6089386 w 6089386"/>
              <a:gd name="connsiteY2" fmla="*/ 738664 h 738664"/>
              <a:gd name="connsiteX3" fmla="*/ 0 w 6089386"/>
              <a:gd name="connsiteY3" fmla="*/ 738664 h 738664"/>
              <a:gd name="connsiteX4" fmla="*/ 0 w 6089386"/>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9386" h="738664" extrusionOk="0">
                <a:moveTo>
                  <a:pt x="0" y="0"/>
                </a:moveTo>
                <a:cubicBezTo>
                  <a:pt x="1378748" y="130827"/>
                  <a:pt x="3623903" y="-13921"/>
                  <a:pt x="6089386" y="0"/>
                </a:cubicBezTo>
                <a:cubicBezTo>
                  <a:pt x="6034215" y="191571"/>
                  <a:pt x="6147338" y="374205"/>
                  <a:pt x="6089386" y="738664"/>
                </a:cubicBezTo>
                <a:cubicBezTo>
                  <a:pt x="4494267" y="674726"/>
                  <a:pt x="2084941" y="900898"/>
                  <a:pt x="0" y="738664"/>
                </a:cubicBezTo>
                <a:cubicBezTo>
                  <a:pt x="-18262" y="623935"/>
                  <a:pt x="-21994" y="299864"/>
                  <a:pt x="0" y="0"/>
                </a:cubicBezTo>
                <a:close/>
              </a:path>
            </a:pathLst>
          </a:custGeom>
          <a:noFill/>
          <a:ln>
            <a:noFill/>
            <a:extLst>
              <a:ext uri="{C807C97D-BFC1-408E-A445-0C87EB9F89A2}">
                <ask:lineSketchStyleProps xmlns="" xmlns:ask="http://schemas.microsoft.com/office/drawing/2018/sketchyshapes" sd="270116922">
                  <a:prstGeom prst="rect">
                    <a:avLst/>
                  </a:prstGeom>
                  <ask:type>
                    <ask:lineSketchCurved/>
                  </ask:type>
                </ask:lineSketchStyleProps>
              </a:ext>
            </a:extLst>
          </a:ln>
        </p:spPr>
        <p:txBody>
          <a:bodyPr wrap="square" rtlCol="0" anchor="ctr">
            <a:spAutoFit/>
          </a:bodyPr>
          <a:lstStyle/>
          <a:p>
            <a:r>
              <a:rPr lang="el-GR" sz="1400" b="1" dirty="0">
                <a:solidFill>
                  <a:srgbClr val="DE2622"/>
                </a:solidFill>
                <a:latin typeface="Century Gothic" panose="020B0502020202020204" pitchFamily="34" charset="0"/>
              </a:rPr>
              <a:t>ΥΛΟΠΟΙΟΥΜΕ ΣΧΕΔΙΟ ΔΡΑΣΗΣ </a:t>
            </a:r>
            <a:r>
              <a:rPr lang="el-GR" sz="1400" b="1" dirty="0">
                <a:solidFill>
                  <a:schemeClr val="accent1">
                    <a:lumMod val="50000"/>
                  </a:schemeClr>
                </a:solidFill>
                <a:latin typeface="Century Gothic" panose="020B0502020202020204" pitchFamily="34" charset="0"/>
              </a:rPr>
              <a:t>ΓΙΑ ΤΗΝ ΑΥΞΗΣΗ </a:t>
            </a:r>
            <a:endParaRPr lang="en-US" sz="1400" b="1" dirty="0">
              <a:solidFill>
                <a:schemeClr val="accent1">
                  <a:lumMod val="50000"/>
                </a:schemeClr>
              </a:solidFill>
              <a:latin typeface="Century Gothic" panose="020B0502020202020204" pitchFamily="34" charset="0"/>
            </a:endParaRPr>
          </a:p>
          <a:p>
            <a:r>
              <a:rPr lang="el-GR" sz="1400" b="1" dirty="0">
                <a:solidFill>
                  <a:schemeClr val="accent1">
                    <a:lumMod val="50000"/>
                  </a:schemeClr>
                </a:solidFill>
                <a:latin typeface="Century Gothic" panose="020B0502020202020204" pitchFamily="34" charset="0"/>
              </a:rPr>
              <a:t>ΤΗΣ ΑΝΤΑΓΩΝΙΣΤΙΚΟΤΗΤΑΣ ΚΑΙ ΤΗΝ ΠΡΟΩΘΗΣΗ </a:t>
            </a:r>
            <a:endParaRPr lang="en-US" sz="1400" b="1" dirty="0">
              <a:solidFill>
                <a:schemeClr val="accent1">
                  <a:lumMod val="50000"/>
                </a:schemeClr>
              </a:solidFill>
              <a:latin typeface="Century Gothic" panose="020B0502020202020204" pitchFamily="34" charset="0"/>
            </a:endParaRPr>
          </a:p>
          <a:p>
            <a:r>
              <a:rPr lang="el-GR" sz="1400" b="1" dirty="0">
                <a:solidFill>
                  <a:schemeClr val="accent1">
                    <a:lumMod val="50000"/>
                  </a:schemeClr>
                </a:solidFill>
                <a:latin typeface="Century Gothic" panose="020B0502020202020204" pitchFamily="34" charset="0"/>
              </a:rPr>
              <a:t>ΤΩΝ ΠΡΟΪΟΝΤΩΝ ΜΑΣ ΣΤΟ ΕΞΩΤΕΡΙΚΟ</a:t>
            </a:r>
            <a:r>
              <a:rPr lang="el-GR" sz="1400" b="1" dirty="0">
                <a:solidFill>
                  <a:schemeClr val="accent6">
                    <a:lumMod val="50000"/>
                  </a:schemeClr>
                </a:solidFill>
                <a:latin typeface="Century Gothic" panose="020B0502020202020204" pitchFamily="34" charset="0"/>
              </a:rPr>
              <a:t>. </a:t>
            </a:r>
          </a:p>
        </p:txBody>
      </p:sp>
      <p:sp>
        <p:nvSpPr>
          <p:cNvPr id="24" name="Έλλειψη 23"/>
          <p:cNvSpPr/>
          <p:nvPr/>
        </p:nvSpPr>
        <p:spPr>
          <a:xfrm>
            <a:off x="731346" y="2413008"/>
            <a:ext cx="803658" cy="78193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Έλλειψη 24"/>
          <p:cNvSpPr/>
          <p:nvPr/>
        </p:nvSpPr>
        <p:spPr>
          <a:xfrm>
            <a:off x="3676482" y="2311403"/>
            <a:ext cx="803658" cy="78193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Ορθογώνιο 26"/>
          <p:cNvSpPr/>
          <p:nvPr/>
        </p:nvSpPr>
        <p:spPr>
          <a:xfrm>
            <a:off x="1580485" y="2286906"/>
            <a:ext cx="1776850" cy="954107"/>
          </a:xfrm>
          <a:prstGeom prst="rect">
            <a:avLst/>
          </a:prstGeom>
        </p:spPr>
        <p:txBody>
          <a:bodyPr wrap="square">
            <a:spAutoFit/>
          </a:bodyPr>
          <a:lstStyle/>
          <a:p>
            <a:r>
              <a:rPr lang="el-GR" sz="1600" b="1" dirty="0">
                <a:solidFill>
                  <a:schemeClr val="accent1">
                    <a:lumMod val="50000"/>
                  </a:schemeClr>
                </a:solidFill>
                <a:latin typeface="Century Gothic" panose="020B0502020202020204" pitchFamily="34" charset="0"/>
              </a:rPr>
              <a:t>Πρόγραμμα</a:t>
            </a:r>
          </a:p>
          <a:p>
            <a:r>
              <a:rPr lang="el-GR" sz="2000" b="1" dirty="0">
                <a:solidFill>
                  <a:schemeClr val="accent1">
                    <a:lumMod val="50000"/>
                  </a:schemeClr>
                </a:solidFill>
                <a:latin typeface="Century Gothic" panose="020B0502020202020204" pitchFamily="34" charset="0"/>
              </a:rPr>
              <a:t>Αγροτικής</a:t>
            </a:r>
          </a:p>
          <a:p>
            <a:r>
              <a:rPr lang="el-GR" sz="2000" b="1" dirty="0">
                <a:solidFill>
                  <a:schemeClr val="accent1">
                    <a:lumMod val="50000"/>
                  </a:schemeClr>
                </a:solidFill>
                <a:latin typeface="Century Gothic" panose="020B0502020202020204" pitchFamily="34" charset="0"/>
              </a:rPr>
              <a:t>Ανάπτυξης</a:t>
            </a:r>
            <a:endParaRPr lang="el-GR" sz="2000" dirty="0">
              <a:solidFill>
                <a:schemeClr val="accent1">
                  <a:lumMod val="50000"/>
                </a:schemeClr>
              </a:solidFill>
            </a:endParaRPr>
          </a:p>
        </p:txBody>
      </p:sp>
      <p:sp>
        <p:nvSpPr>
          <p:cNvPr id="28" name="Ορθογώνιο 27"/>
          <p:cNvSpPr/>
          <p:nvPr/>
        </p:nvSpPr>
        <p:spPr>
          <a:xfrm>
            <a:off x="4510863" y="2368716"/>
            <a:ext cx="2066591" cy="646331"/>
          </a:xfrm>
          <a:prstGeom prst="rect">
            <a:avLst/>
          </a:prstGeom>
        </p:spPr>
        <p:txBody>
          <a:bodyPr wrap="square">
            <a:spAutoFit/>
          </a:bodyPr>
          <a:lstStyle/>
          <a:p>
            <a:r>
              <a:rPr lang="el-GR" sz="2000" b="1" dirty="0">
                <a:solidFill>
                  <a:schemeClr val="accent1">
                    <a:lumMod val="50000"/>
                  </a:schemeClr>
                </a:solidFill>
                <a:latin typeface="Century Gothic" panose="020B0502020202020204" pitchFamily="34" charset="0"/>
              </a:rPr>
              <a:t>Αγροτική</a:t>
            </a:r>
          </a:p>
          <a:p>
            <a:r>
              <a:rPr lang="el-GR" sz="1600" b="1" dirty="0">
                <a:solidFill>
                  <a:schemeClr val="accent1">
                    <a:lumMod val="50000"/>
                  </a:schemeClr>
                </a:solidFill>
                <a:latin typeface="Century Gothic" panose="020B0502020202020204" pitchFamily="34" charset="0"/>
              </a:rPr>
              <a:t>Επιχειρηματικότητα</a:t>
            </a:r>
            <a:endParaRPr lang="el-GR" sz="1600" dirty="0">
              <a:solidFill>
                <a:schemeClr val="accent1">
                  <a:lumMod val="50000"/>
                </a:schemeClr>
              </a:solidFill>
            </a:endParaRPr>
          </a:p>
        </p:txBody>
      </p:sp>
      <p:pic>
        <p:nvPicPr>
          <p:cNvPr id="12" name="Graphic 11" descr="Crops with solid fill">
            <a:extLst>
              <a:ext uri="{FF2B5EF4-FFF2-40B4-BE49-F238E27FC236}">
                <a16:creationId xmlns="" xmlns:a16="http://schemas.microsoft.com/office/drawing/2014/main" id="{7B74A2DC-61F0-463A-8499-3D24A2672E58}"/>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813135" y="2466343"/>
            <a:ext cx="640080" cy="640080"/>
          </a:xfrm>
          <a:prstGeom prst="rect">
            <a:avLst/>
          </a:prstGeom>
        </p:spPr>
      </p:pic>
      <p:grpSp>
        <p:nvGrpSpPr>
          <p:cNvPr id="4" name="Ομάδα 80">
            <a:extLst>
              <a:ext uri="{FF2B5EF4-FFF2-40B4-BE49-F238E27FC236}">
                <a16:creationId xmlns="" xmlns:a16="http://schemas.microsoft.com/office/drawing/2014/main" id="{A9497EC8-0B0F-40CF-B9A7-0A978A2D159F}"/>
              </a:ext>
            </a:extLst>
          </p:cNvPr>
          <p:cNvGrpSpPr/>
          <p:nvPr/>
        </p:nvGrpSpPr>
        <p:grpSpPr>
          <a:xfrm>
            <a:off x="369869" y="8906381"/>
            <a:ext cx="2161954" cy="707886"/>
            <a:chOff x="369868" y="8692408"/>
            <a:chExt cx="2815451" cy="921860"/>
          </a:xfrm>
        </p:grpSpPr>
        <p:sp>
          <p:nvSpPr>
            <p:cNvPr id="52" name="Έλλειψη 24">
              <a:extLst>
                <a:ext uri="{FF2B5EF4-FFF2-40B4-BE49-F238E27FC236}">
                  <a16:creationId xmlns="" xmlns:a16="http://schemas.microsoft.com/office/drawing/2014/main" id="{0EC08656-7687-481B-BB2F-CF57F220B33A}"/>
                </a:ext>
              </a:extLst>
            </p:cNvPr>
            <p:cNvSpPr/>
            <p:nvPr/>
          </p:nvSpPr>
          <p:spPr>
            <a:xfrm>
              <a:off x="369868" y="8750811"/>
              <a:ext cx="803658" cy="7819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 name="Έλλειψη 24">
              <a:extLst>
                <a:ext uri="{FF2B5EF4-FFF2-40B4-BE49-F238E27FC236}">
                  <a16:creationId xmlns="" xmlns:a16="http://schemas.microsoft.com/office/drawing/2014/main" id="{A3D0B2D5-5C15-4FD7-B669-5DB805506B0B}"/>
                </a:ext>
              </a:extLst>
            </p:cNvPr>
            <p:cNvSpPr/>
            <p:nvPr/>
          </p:nvSpPr>
          <p:spPr>
            <a:xfrm>
              <a:off x="1348079" y="8757620"/>
              <a:ext cx="803658" cy="7819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 name="Έλλειψη 24">
              <a:extLst>
                <a:ext uri="{FF2B5EF4-FFF2-40B4-BE49-F238E27FC236}">
                  <a16:creationId xmlns="" xmlns:a16="http://schemas.microsoft.com/office/drawing/2014/main" id="{37C4AE20-851D-4548-B863-CF0E326E721A}"/>
                </a:ext>
              </a:extLst>
            </p:cNvPr>
            <p:cNvSpPr/>
            <p:nvPr/>
          </p:nvSpPr>
          <p:spPr>
            <a:xfrm>
              <a:off x="2326290" y="8755423"/>
              <a:ext cx="803658" cy="7819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5" name="Ομάδα 79">
              <a:extLst>
                <a:ext uri="{FF2B5EF4-FFF2-40B4-BE49-F238E27FC236}">
                  <a16:creationId xmlns="" xmlns:a16="http://schemas.microsoft.com/office/drawing/2014/main" id="{C982CD4C-79B3-4FFF-BF5F-083865323B00}"/>
                </a:ext>
              </a:extLst>
            </p:cNvPr>
            <p:cNvGrpSpPr/>
            <p:nvPr/>
          </p:nvGrpSpPr>
          <p:grpSpPr>
            <a:xfrm>
              <a:off x="404283" y="8692408"/>
              <a:ext cx="2781036" cy="921860"/>
              <a:chOff x="404283" y="8692408"/>
              <a:chExt cx="2781036" cy="921860"/>
            </a:xfrm>
          </p:grpSpPr>
          <p:pic>
            <p:nvPicPr>
              <p:cNvPr id="1026" name="Picture 2" descr="Λίγα λόγια για τα συστήματα ποιότητας | Ευρωπαϊκή Επιτροπή">
                <a:extLst>
                  <a:ext uri="{FF2B5EF4-FFF2-40B4-BE49-F238E27FC236}">
                    <a16:creationId xmlns="" xmlns:a16="http://schemas.microsoft.com/office/drawing/2014/main" id="{A2845D7A-7272-4F93-ADDB-81E9AE5432C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4283" y="8776020"/>
                <a:ext cx="731520" cy="73152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Π.Ο.Π.», «Π.Γ.Ε.», «Ε.Π.Π.Ε.» | Τα Καραμανλίδικα του Φάνη, karamanlidika.gr">
                <a:extLst>
                  <a:ext uri="{FF2B5EF4-FFF2-40B4-BE49-F238E27FC236}">
                    <a16:creationId xmlns="" xmlns:a16="http://schemas.microsoft.com/office/drawing/2014/main" id="{B95A8DE0-3B54-446A-9D7D-1408CEA3BD05}"/>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92708" y="8692408"/>
                <a:ext cx="914400" cy="914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L_2014179EL.01003601.xml">
                <a:extLst>
                  <a:ext uri="{FF2B5EF4-FFF2-40B4-BE49-F238E27FC236}">
                    <a16:creationId xmlns="" xmlns:a16="http://schemas.microsoft.com/office/drawing/2014/main" id="{9872EB86-5743-4F27-986E-D9ABAD7542CA}"/>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270919" y="8699868"/>
                <a:ext cx="914400" cy="914400"/>
              </a:xfrm>
              <a:prstGeom prst="rect">
                <a:avLst/>
              </a:prstGeom>
              <a:noFill/>
              <a:extLst>
                <a:ext uri="{909E8E84-426E-40DD-AFC4-6F175D3DCCD1}">
                  <a14:hiddenFill xmlns="" xmlns:a14="http://schemas.microsoft.com/office/drawing/2010/main">
                    <a:solidFill>
                      <a:srgbClr val="FFFFFF"/>
                    </a:solidFill>
                  </a14:hiddenFill>
                </a:ext>
              </a:extLst>
            </p:spPr>
          </p:pic>
        </p:grpSp>
      </p:grpSp>
      <p:sp>
        <p:nvSpPr>
          <p:cNvPr id="58" name="Ορθογώνιο 29">
            <a:extLst>
              <a:ext uri="{FF2B5EF4-FFF2-40B4-BE49-F238E27FC236}">
                <a16:creationId xmlns="" xmlns:a16="http://schemas.microsoft.com/office/drawing/2014/main" id="{F2080AFF-D861-4674-B3AC-BE974CB9B046}"/>
              </a:ext>
            </a:extLst>
          </p:cNvPr>
          <p:cNvSpPr/>
          <p:nvPr/>
        </p:nvSpPr>
        <p:spPr>
          <a:xfrm>
            <a:off x="2623560" y="8953239"/>
            <a:ext cx="3278462" cy="600164"/>
          </a:xfrm>
          <a:prstGeom prst="rect">
            <a:avLst/>
          </a:prstGeom>
        </p:spPr>
        <p:txBody>
          <a:bodyPr wrap="square">
            <a:spAutoFit/>
          </a:bodyPr>
          <a:lstStyle/>
          <a:p>
            <a:r>
              <a:rPr lang="el-GR" sz="1100" b="1" dirty="0">
                <a:solidFill>
                  <a:schemeClr val="accent1">
                    <a:lumMod val="50000"/>
                  </a:schemeClr>
                </a:solidFill>
                <a:latin typeface="Century Gothic" panose="020B0502020202020204" pitchFamily="34" charset="0"/>
              </a:rPr>
              <a:t>Προωθούμε την καταχώρηση νέων </a:t>
            </a:r>
          </a:p>
          <a:p>
            <a:r>
              <a:rPr lang="el-GR" sz="1100" b="1" dirty="0">
                <a:solidFill>
                  <a:schemeClr val="accent1">
                    <a:lumMod val="50000"/>
                  </a:schemeClr>
                </a:solidFill>
                <a:latin typeface="Century Gothic" panose="020B0502020202020204" pitchFamily="34" charset="0"/>
              </a:rPr>
              <a:t>αγροτικών προϊόντων ως ΠΟΠ, ΠΓΕ, </a:t>
            </a:r>
          </a:p>
          <a:p>
            <a:r>
              <a:rPr lang="el-GR" sz="1100" b="1" dirty="0">
                <a:solidFill>
                  <a:schemeClr val="accent1">
                    <a:lumMod val="50000"/>
                  </a:schemeClr>
                </a:solidFill>
                <a:latin typeface="Century Gothic" panose="020B0502020202020204" pitchFamily="34" charset="0"/>
              </a:rPr>
              <a:t>ΕΠΙΠ και Ορεινών Περιοχών</a:t>
            </a:r>
          </a:p>
        </p:txBody>
      </p:sp>
      <p:pic>
        <p:nvPicPr>
          <p:cNvPr id="43" name="Picture 2">
            <a:extLst>
              <a:ext uri="{FF2B5EF4-FFF2-40B4-BE49-F238E27FC236}">
                <a16:creationId xmlns="" xmlns:a16="http://schemas.microsoft.com/office/drawing/2014/main" id="{0172D816-3EE8-48F4-8DAF-947EB2C745EA}"/>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p:blipFill>
        <p:spPr bwMode="auto">
          <a:xfrm>
            <a:off x="5556629" y="8846857"/>
            <a:ext cx="1056531" cy="681369"/>
          </a:xfrm>
          <a:prstGeom prst="rect">
            <a:avLst/>
          </a:prstGeom>
          <a:noFill/>
          <a:extLst>
            <a:ext uri="{909E8E84-426E-40DD-AFC4-6F175D3DCCD1}">
              <a14:hiddenFill xmlns="" xmlns:a14="http://schemas.microsoft.com/office/drawing/2010/main">
                <a:solidFill>
                  <a:srgbClr val="FFFFFF"/>
                </a:solidFill>
              </a14:hiddenFill>
            </a:ext>
          </a:extLst>
        </p:spPr>
      </p:pic>
      <p:sp>
        <p:nvSpPr>
          <p:cNvPr id="50" name="Στρογγύλεμα διαγώνιας γωνίας του ορθογωνίου 7">
            <a:extLst>
              <a:ext uri="{FF2B5EF4-FFF2-40B4-BE49-F238E27FC236}">
                <a16:creationId xmlns="" xmlns:a16="http://schemas.microsoft.com/office/drawing/2014/main" id="{F66A5F36-7A31-49B4-ADF4-8079138B94C5}"/>
              </a:ext>
            </a:extLst>
          </p:cNvPr>
          <p:cNvSpPr/>
          <p:nvPr/>
        </p:nvSpPr>
        <p:spPr>
          <a:xfrm>
            <a:off x="4863482" y="450804"/>
            <a:ext cx="1866904" cy="614330"/>
          </a:xfrm>
          <a:prstGeom prst="round2DiagRect">
            <a:avLst>
              <a:gd name="adj1" fmla="val 25857"/>
              <a:gd name="adj2" fmla="val 0"/>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latin typeface="Century Gothic" panose="020B0502020202020204" pitchFamily="34" charset="0"/>
            </a:endParaRPr>
          </a:p>
        </p:txBody>
      </p:sp>
      <p:sp>
        <p:nvSpPr>
          <p:cNvPr id="8" name="Στρογγύλεμα διαγώνιας γωνίας του ορθογωνίου 7"/>
          <p:cNvSpPr/>
          <p:nvPr/>
        </p:nvSpPr>
        <p:spPr>
          <a:xfrm>
            <a:off x="4197503" y="451491"/>
            <a:ext cx="923925" cy="613591"/>
          </a:xfrm>
          <a:prstGeom prst="round2DiagRect">
            <a:avLst>
              <a:gd name="adj1" fmla="val 25857"/>
              <a:gd name="adj2" fmla="val 0"/>
            </a:avLst>
          </a:prstGeom>
          <a:solidFill>
            <a:srgbClr val="DE2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entury Gothic" panose="020B0502020202020204" pitchFamily="34" charset="0"/>
              </a:rPr>
              <a:t>1,7</a:t>
            </a:r>
            <a:r>
              <a:rPr lang="el-GR" sz="2400" b="1" dirty="0">
                <a:solidFill>
                  <a:schemeClr val="bg1"/>
                </a:solidFill>
                <a:latin typeface="Century Gothic" panose="020B0502020202020204" pitchFamily="34" charset="0"/>
              </a:rPr>
              <a:t>€</a:t>
            </a:r>
          </a:p>
        </p:txBody>
      </p:sp>
      <p:sp>
        <p:nvSpPr>
          <p:cNvPr id="2" name="TextBox 1">
            <a:extLst>
              <a:ext uri="{FF2B5EF4-FFF2-40B4-BE49-F238E27FC236}">
                <a16:creationId xmlns="" xmlns:a16="http://schemas.microsoft.com/office/drawing/2014/main" id="{940FC8CC-5CC4-4BAB-8E2F-12B959100F21}"/>
              </a:ext>
            </a:extLst>
          </p:cNvPr>
          <p:cNvSpPr txBox="1"/>
          <p:nvPr/>
        </p:nvSpPr>
        <p:spPr>
          <a:xfrm>
            <a:off x="5094454" y="438272"/>
            <a:ext cx="1866904" cy="600164"/>
          </a:xfrm>
          <a:prstGeom prst="rect">
            <a:avLst/>
          </a:prstGeom>
          <a:noFill/>
        </p:spPr>
        <p:txBody>
          <a:bodyPr wrap="square" rtlCol="0">
            <a:spAutoFit/>
          </a:bodyPr>
          <a:lstStyle/>
          <a:p>
            <a:r>
              <a:rPr lang="el-GR" sz="1100" b="1" dirty="0">
                <a:solidFill>
                  <a:schemeClr val="bg1"/>
                </a:solidFill>
              </a:rPr>
              <a:t>εισόδημα που κερδίζουμε για κάθε 1 ευρώ </a:t>
            </a:r>
            <a:endParaRPr lang="en-US" sz="1100" b="1" dirty="0">
              <a:solidFill>
                <a:schemeClr val="bg1"/>
              </a:solidFill>
            </a:endParaRPr>
          </a:p>
          <a:p>
            <a:r>
              <a:rPr lang="el-GR" sz="1100" b="1" dirty="0">
                <a:solidFill>
                  <a:schemeClr val="bg1"/>
                </a:solidFill>
              </a:rPr>
              <a:t>που επενδύουμε</a:t>
            </a:r>
            <a:endParaRPr lang="en-US" sz="1100" b="1" dirty="0">
              <a:solidFill>
                <a:schemeClr val="bg1"/>
              </a:solidFill>
            </a:endParaRPr>
          </a:p>
        </p:txBody>
      </p:sp>
      <p:grpSp>
        <p:nvGrpSpPr>
          <p:cNvPr id="7" name="Ομάδα 78">
            <a:extLst>
              <a:ext uri="{FF2B5EF4-FFF2-40B4-BE49-F238E27FC236}">
                <a16:creationId xmlns="" xmlns:a16="http://schemas.microsoft.com/office/drawing/2014/main" id="{C6BDD095-1200-49E4-B9D6-A9D248BD146A}"/>
              </a:ext>
            </a:extLst>
          </p:cNvPr>
          <p:cNvGrpSpPr/>
          <p:nvPr/>
        </p:nvGrpSpPr>
        <p:grpSpPr>
          <a:xfrm>
            <a:off x="1619231" y="3855885"/>
            <a:ext cx="3619538" cy="4690924"/>
            <a:chOff x="1185976" y="4506896"/>
            <a:chExt cx="3619538" cy="4690924"/>
          </a:xfrm>
        </p:grpSpPr>
        <p:sp>
          <p:nvSpPr>
            <p:cNvPr id="62" name="Οβάλ 61">
              <a:extLst>
                <a:ext uri="{FF2B5EF4-FFF2-40B4-BE49-F238E27FC236}">
                  <a16:creationId xmlns="" xmlns:a16="http://schemas.microsoft.com/office/drawing/2014/main" id="{7783BD95-4EC7-42D9-83E1-8695A8015A5D}"/>
                </a:ext>
              </a:extLst>
            </p:cNvPr>
            <p:cNvSpPr/>
            <p:nvPr/>
          </p:nvSpPr>
          <p:spPr>
            <a:xfrm>
              <a:off x="1376366" y="4672781"/>
              <a:ext cx="725367" cy="72735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grpSp>
          <p:nvGrpSpPr>
            <p:cNvPr id="9" name="Ομάδα 77">
              <a:extLst>
                <a:ext uri="{FF2B5EF4-FFF2-40B4-BE49-F238E27FC236}">
                  <a16:creationId xmlns="" xmlns:a16="http://schemas.microsoft.com/office/drawing/2014/main" id="{4885DEDB-F52E-455B-90DC-02C18280957B}"/>
                </a:ext>
              </a:extLst>
            </p:cNvPr>
            <p:cNvGrpSpPr/>
            <p:nvPr/>
          </p:nvGrpSpPr>
          <p:grpSpPr>
            <a:xfrm>
              <a:off x="1190332" y="4506896"/>
              <a:ext cx="3493345" cy="1062409"/>
              <a:chOff x="1190332" y="4506896"/>
              <a:chExt cx="3493345" cy="1062409"/>
            </a:xfrm>
          </p:grpSpPr>
          <p:pic>
            <p:nvPicPr>
              <p:cNvPr id="61" name="Γραφικό 60">
                <a:extLst>
                  <a:ext uri="{FF2B5EF4-FFF2-40B4-BE49-F238E27FC236}">
                    <a16:creationId xmlns="" xmlns:a16="http://schemas.microsoft.com/office/drawing/2014/main" id="{71623322-ADBE-4D20-B6A2-F680D688B7F5}"/>
                  </a:ext>
                </a:extLst>
              </p:cNvPr>
              <p:cNvPicPr>
                <a:picLocks noChangeAspect="1"/>
              </p:cNvPicPr>
              <p:nvPr/>
            </p:nvPicPr>
            <p:blipFill>
              <a:blip r:embed="rId7">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1190332" y="4506896"/>
                <a:ext cx="3493345" cy="1062409"/>
              </a:xfrm>
              <a:prstGeom prst="rect">
                <a:avLst/>
              </a:prstGeom>
            </p:spPr>
          </p:pic>
          <p:pic>
            <p:nvPicPr>
              <p:cNvPr id="39" name="Γραφικό 38" descr="Κύκλοι με βέλη">
                <a:extLst>
                  <a:ext uri="{FF2B5EF4-FFF2-40B4-BE49-F238E27FC236}">
                    <a16:creationId xmlns="" xmlns:a16="http://schemas.microsoft.com/office/drawing/2014/main" id="{32088113-EFB3-4CB5-9C8D-AA65222859D7}"/>
                  </a:ext>
                </a:extLst>
              </p:cNvPr>
              <p:cNvPicPr>
                <a:picLocks noChangeAspect="1"/>
              </p:cNvPicPr>
              <p:nvPr/>
            </p:nvPicPr>
            <p:blipFill>
              <a:blip r:embed="rId8"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1364625" y="4673454"/>
                <a:ext cx="743651" cy="743651"/>
              </a:xfrm>
              <a:prstGeom prst="rect">
                <a:avLst/>
              </a:prstGeom>
            </p:spPr>
          </p:pic>
          <p:sp>
            <p:nvSpPr>
              <p:cNvPr id="30" name="Ορθογώνιο 29"/>
              <p:cNvSpPr/>
              <p:nvPr/>
            </p:nvSpPr>
            <p:spPr>
              <a:xfrm>
                <a:off x="2487748" y="4548875"/>
                <a:ext cx="2082515" cy="692497"/>
              </a:xfrm>
              <a:prstGeom prst="rect">
                <a:avLst/>
              </a:prstGeom>
            </p:spPr>
            <p:txBody>
              <a:bodyPr wrap="square">
                <a:spAutoFit/>
              </a:bodyPr>
              <a:lstStyle/>
              <a:p>
                <a:r>
                  <a:rPr lang="el-GR" sz="1300" b="1" dirty="0">
                    <a:solidFill>
                      <a:schemeClr val="bg1"/>
                    </a:solidFill>
                    <a:latin typeface="Century Gothic" panose="020B0502020202020204" pitchFamily="34" charset="0"/>
                  </a:rPr>
                  <a:t>Μεγάλος ρυθμός</a:t>
                </a:r>
              </a:p>
              <a:p>
                <a:r>
                  <a:rPr lang="el-GR" sz="1300" b="1" dirty="0">
                    <a:solidFill>
                      <a:schemeClr val="bg1"/>
                    </a:solidFill>
                    <a:latin typeface="Century Gothic" panose="020B0502020202020204" pitchFamily="34" charset="0"/>
                  </a:rPr>
                  <a:t>απορροφητικότητας</a:t>
                </a:r>
              </a:p>
              <a:p>
                <a:r>
                  <a:rPr lang="el-GR" sz="1300" b="1" dirty="0">
                    <a:solidFill>
                      <a:schemeClr val="bg1"/>
                    </a:solidFill>
                    <a:latin typeface="Century Gothic" panose="020B0502020202020204" pitchFamily="34" charset="0"/>
                  </a:rPr>
                  <a:t>και πληρωμών</a:t>
                </a:r>
              </a:p>
            </p:txBody>
          </p:sp>
        </p:grpSp>
        <p:grpSp>
          <p:nvGrpSpPr>
            <p:cNvPr id="10" name="Ομάδα 63">
              <a:extLst>
                <a:ext uri="{FF2B5EF4-FFF2-40B4-BE49-F238E27FC236}">
                  <a16:creationId xmlns="" xmlns:a16="http://schemas.microsoft.com/office/drawing/2014/main" id="{40E21827-C643-46C4-8F8E-E6871B8C2AA7}"/>
                </a:ext>
              </a:extLst>
            </p:cNvPr>
            <p:cNvGrpSpPr/>
            <p:nvPr/>
          </p:nvGrpSpPr>
          <p:grpSpPr>
            <a:xfrm>
              <a:off x="1186904" y="5226688"/>
              <a:ext cx="3493345" cy="1062409"/>
              <a:chOff x="5436404" y="1573595"/>
              <a:chExt cx="3493345" cy="1062409"/>
            </a:xfrm>
          </p:grpSpPr>
          <p:pic>
            <p:nvPicPr>
              <p:cNvPr id="66" name="Γραφικό 65">
                <a:extLst>
                  <a:ext uri="{FF2B5EF4-FFF2-40B4-BE49-F238E27FC236}">
                    <a16:creationId xmlns="" xmlns:a16="http://schemas.microsoft.com/office/drawing/2014/main" id="{CB93AB95-4D9D-4250-B23A-EE0031D16885}"/>
                  </a:ext>
                </a:extLst>
              </p:cNvPr>
              <p:cNvPicPr>
                <a:picLocks noChangeAspect="1"/>
              </p:cNvPicPr>
              <p:nvPr/>
            </p:nvPicPr>
            <p:blipFill>
              <a:blip r:embed="rId9">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5436404" y="1573595"/>
                <a:ext cx="3493345" cy="1062409"/>
              </a:xfrm>
              <a:prstGeom prst="rect">
                <a:avLst/>
              </a:prstGeom>
            </p:spPr>
          </p:pic>
          <p:sp>
            <p:nvSpPr>
              <p:cNvPr id="67" name="Οβάλ 66">
                <a:extLst>
                  <a:ext uri="{FF2B5EF4-FFF2-40B4-BE49-F238E27FC236}">
                    <a16:creationId xmlns="" xmlns:a16="http://schemas.microsoft.com/office/drawing/2014/main" id="{CFFBAA12-8F0C-4D15-8EAF-8F1EA4E25B7A}"/>
                  </a:ext>
                </a:extLst>
              </p:cNvPr>
              <p:cNvSpPr/>
              <p:nvPr/>
            </p:nvSpPr>
            <p:spPr>
              <a:xfrm>
                <a:off x="5622438" y="1739480"/>
                <a:ext cx="725367" cy="72735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grpSp>
        <p:grpSp>
          <p:nvGrpSpPr>
            <p:cNvPr id="15" name="Ομάδα 62">
              <a:extLst>
                <a:ext uri="{FF2B5EF4-FFF2-40B4-BE49-F238E27FC236}">
                  <a16:creationId xmlns="" xmlns:a16="http://schemas.microsoft.com/office/drawing/2014/main" id="{4F554E52-302A-47E4-A645-CE61B528CBFE}"/>
                </a:ext>
              </a:extLst>
            </p:cNvPr>
            <p:cNvGrpSpPr/>
            <p:nvPr/>
          </p:nvGrpSpPr>
          <p:grpSpPr>
            <a:xfrm>
              <a:off x="1193775" y="5961073"/>
              <a:ext cx="3493345" cy="1062409"/>
              <a:chOff x="6048316" y="2620467"/>
              <a:chExt cx="3493345" cy="1062409"/>
            </a:xfrm>
          </p:grpSpPr>
          <p:pic>
            <p:nvPicPr>
              <p:cNvPr id="68" name="Γραφικό 67">
                <a:extLst>
                  <a:ext uri="{FF2B5EF4-FFF2-40B4-BE49-F238E27FC236}">
                    <a16:creationId xmlns="" xmlns:a16="http://schemas.microsoft.com/office/drawing/2014/main" id="{1D4E5285-B7D7-40E7-B148-18422321CA02}"/>
                  </a:ext>
                </a:extLst>
              </p:cNvPr>
              <p:cNvPicPr>
                <a:picLocks noChangeAspect="1"/>
              </p:cNvPicPr>
              <p:nvPr/>
            </p:nvPicPr>
            <p:blipFill>
              <a:blip r:embed="rId10">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6048316" y="2620467"/>
                <a:ext cx="3493345" cy="1062409"/>
              </a:xfrm>
              <a:prstGeom prst="rect">
                <a:avLst/>
              </a:prstGeom>
            </p:spPr>
          </p:pic>
          <p:sp>
            <p:nvSpPr>
              <p:cNvPr id="69" name="Οβάλ 68">
                <a:extLst>
                  <a:ext uri="{FF2B5EF4-FFF2-40B4-BE49-F238E27FC236}">
                    <a16:creationId xmlns="" xmlns:a16="http://schemas.microsoft.com/office/drawing/2014/main" id="{79888573-3F2A-4453-9E8C-37B803775714}"/>
                  </a:ext>
                </a:extLst>
              </p:cNvPr>
              <p:cNvSpPr/>
              <p:nvPr/>
            </p:nvSpPr>
            <p:spPr>
              <a:xfrm>
                <a:off x="6234350" y="2786352"/>
                <a:ext cx="725367" cy="72735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grpSp>
        <p:grpSp>
          <p:nvGrpSpPr>
            <p:cNvPr id="16" name="Ομάδα 64">
              <a:extLst>
                <a:ext uri="{FF2B5EF4-FFF2-40B4-BE49-F238E27FC236}">
                  <a16:creationId xmlns="" xmlns:a16="http://schemas.microsoft.com/office/drawing/2014/main" id="{A8723ADD-EB18-470D-8F7E-DB1EF24D8C37}"/>
                </a:ext>
              </a:extLst>
            </p:cNvPr>
            <p:cNvGrpSpPr/>
            <p:nvPr/>
          </p:nvGrpSpPr>
          <p:grpSpPr>
            <a:xfrm>
              <a:off x="1185976" y="6677871"/>
              <a:ext cx="3493345" cy="1062409"/>
              <a:chOff x="6347805" y="3762265"/>
              <a:chExt cx="3493345" cy="1062409"/>
            </a:xfrm>
          </p:grpSpPr>
          <p:pic>
            <p:nvPicPr>
              <p:cNvPr id="70" name="Γραφικό 69">
                <a:extLst>
                  <a:ext uri="{FF2B5EF4-FFF2-40B4-BE49-F238E27FC236}">
                    <a16:creationId xmlns="" xmlns:a16="http://schemas.microsoft.com/office/drawing/2014/main" id="{8D9F82D6-7714-4248-A612-9FC578F0D47B}"/>
                  </a:ext>
                </a:extLst>
              </p:cNvPr>
              <p:cNvPicPr>
                <a:picLocks noChangeAspect="1"/>
              </p:cNvPicPr>
              <p:nvPr/>
            </p:nvPicPr>
            <p:blipFill>
              <a:blip r:embed="rId11">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6347805" y="3762265"/>
                <a:ext cx="3493345" cy="1062409"/>
              </a:xfrm>
              <a:prstGeom prst="rect">
                <a:avLst/>
              </a:prstGeom>
            </p:spPr>
          </p:pic>
          <p:sp>
            <p:nvSpPr>
              <p:cNvPr id="71" name="Οβάλ 70">
                <a:extLst>
                  <a:ext uri="{FF2B5EF4-FFF2-40B4-BE49-F238E27FC236}">
                    <a16:creationId xmlns="" xmlns:a16="http://schemas.microsoft.com/office/drawing/2014/main" id="{905A08E5-5338-481F-962C-63F3FEAD8462}"/>
                  </a:ext>
                </a:extLst>
              </p:cNvPr>
              <p:cNvSpPr/>
              <p:nvPr/>
            </p:nvSpPr>
            <p:spPr>
              <a:xfrm>
                <a:off x="6533839" y="3928150"/>
                <a:ext cx="725367" cy="72735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grpSp>
        <p:grpSp>
          <p:nvGrpSpPr>
            <p:cNvPr id="17" name="Ομάδα 75">
              <a:extLst>
                <a:ext uri="{FF2B5EF4-FFF2-40B4-BE49-F238E27FC236}">
                  <a16:creationId xmlns="" xmlns:a16="http://schemas.microsoft.com/office/drawing/2014/main" id="{667A6831-8221-4000-87EF-3F90CE0ACD75}"/>
                </a:ext>
              </a:extLst>
            </p:cNvPr>
            <p:cNvGrpSpPr/>
            <p:nvPr/>
          </p:nvGrpSpPr>
          <p:grpSpPr>
            <a:xfrm>
              <a:off x="1193706" y="7420603"/>
              <a:ext cx="3493345" cy="1062409"/>
              <a:chOff x="6789287" y="4889450"/>
              <a:chExt cx="3493345" cy="1062409"/>
            </a:xfrm>
          </p:grpSpPr>
          <p:pic>
            <p:nvPicPr>
              <p:cNvPr id="72" name="Γραφικό 71">
                <a:extLst>
                  <a:ext uri="{FF2B5EF4-FFF2-40B4-BE49-F238E27FC236}">
                    <a16:creationId xmlns="" xmlns:a16="http://schemas.microsoft.com/office/drawing/2014/main" id="{3782D317-ED0F-4D9C-A73C-F0993B09314C}"/>
                  </a:ext>
                </a:extLst>
              </p:cNvPr>
              <p:cNvPicPr>
                <a:picLocks noChangeAspect="1"/>
              </p:cNvPicPr>
              <p:nvPr/>
            </p:nvPicPr>
            <p:blipFill>
              <a:blip r:embed="rId12">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6789287" y="4889450"/>
                <a:ext cx="3493345" cy="1062409"/>
              </a:xfrm>
              <a:prstGeom prst="rect">
                <a:avLst/>
              </a:prstGeom>
            </p:spPr>
          </p:pic>
          <p:sp>
            <p:nvSpPr>
              <p:cNvPr id="73" name="Οβάλ 72">
                <a:extLst>
                  <a:ext uri="{FF2B5EF4-FFF2-40B4-BE49-F238E27FC236}">
                    <a16:creationId xmlns="" xmlns:a16="http://schemas.microsoft.com/office/drawing/2014/main" id="{1E9A11DD-A91B-4DBE-A282-95943959D7BC}"/>
                  </a:ext>
                </a:extLst>
              </p:cNvPr>
              <p:cNvSpPr/>
              <p:nvPr/>
            </p:nvSpPr>
            <p:spPr>
              <a:xfrm>
                <a:off x="6975321" y="5055335"/>
                <a:ext cx="725367" cy="72735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grpSp>
        <p:grpSp>
          <p:nvGrpSpPr>
            <p:cNvPr id="18" name="Ομάδα 76">
              <a:extLst>
                <a:ext uri="{FF2B5EF4-FFF2-40B4-BE49-F238E27FC236}">
                  <a16:creationId xmlns="" xmlns:a16="http://schemas.microsoft.com/office/drawing/2014/main" id="{2E1AB1AB-CEA5-4583-8E14-B93FB1730087}"/>
                </a:ext>
              </a:extLst>
            </p:cNvPr>
            <p:cNvGrpSpPr/>
            <p:nvPr/>
          </p:nvGrpSpPr>
          <p:grpSpPr>
            <a:xfrm>
              <a:off x="1193706" y="8135411"/>
              <a:ext cx="3493345" cy="1062409"/>
              <a:chOff x="6978904" y="6200231"/>
              <a:chExt cx="3493345" cy="1062409"/>
            </a:xfrm>
          </p:grpSpPr>
          <p:pic>
            <p:nvPicPr>
              <p:cNvPr id="74" name="Γραφικό 73">
                <a:extLst>
                  <a:ext uri="{FF2B5EF4-FFF2-40B4-BE49-F238E27FC236}">
                    <a16:creationId xmlns="" xmlns:a16="http://schemas.microsoft.com/office/drawing/2014/main" id="{B205EE4C-6ACA-4772-88E6-D57EB2EC3313}"/>
                  </a:ext>
                </a:extLst>
              </p:cNvPr>
              <p:cNvPicPr>
                <a:picLocks noChangeAspect="1"/>
              </p:cNvPicPr>
              <p:nvPr/>
            </p:nvPicPr>
            <p:blipFill>
              <a:blip r:embed="rId13">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6978904" y="6200231"/>
                <a:ext cx="3493345" cy="1062409"/>
              </a:xfrm>
              <a:prstGeom prst="rect">
                <a:avLst/>
              </a:prstGeom>
            </p:spPr>
          </p:pic>
          <p:sp>
            <p:nvSpPr>
              <p:cNvPr id="75" name="Οβάλ 74">
                <a:extLst>
                  <a:ext uri="{FF2B5EF4-FFF2-40B4-BE49-F238E27FC236}">
                    <a16:creationId xmlns="" xmlns:a16="http://schemas.microsoft.com/office/drawing/2014/main" id="{B89A38E0-7758-4AEB-B666-2AD60D2346AC}"/>
                  </a:ext>
                </a:extLst>
              </p:cNvPr>
              <p:cNvSpPr/>
              <p:nvPr/>
            </p:nvSpPr>
            <p:spPr>
              <a:xfrm>
                <a:off x="7164938" y="6366116"/>
                <a:ext cx="725367" cy="727352"/>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grpSp>
        <p:sp>
          <p:nvSpPr>
            <p:cNvPr id="35" name="Ορθογώνιο 29">
              <a:extLst>
                <a:ext uri="{FF2B5EF4-FFF2-40B4-BE49-F238E27FC236}">
                  <a16:creationId xmlns="" xmlns:a16="http://schemas.microsoft.com/office/drawing/2014/main" id="{1AE3BE3A-D91F-4682-AF76-727B7580F8B0}"/>
                </a:ext>
              </a:extLst>
            </p:cNvPr>
            <p:cNvSpPr/>
            <p:nvPr/>
          </p:nvSpPr>
          <p:spPr>
            <a:xfrm>
              <a:off x="2476848" y="5211999"/>
              <a:ext cx="2052165" cy="707886"/>
            </a:xfrm>
            <a:prstGeom prst="rect">
              <a:avLst/>
            </a:prstGeom>
          </p:spPr>
          <p:txBody>
            <a:bodyPr wrap="none">
              <a:spAutoFit/>
            </a:bodyPr>
            <a:lstStyle/>
            <a:p>
              <a:r>
                <a:rPr lang="el-GR" b="1" dirty="0">
                  <a:solidFill>
                    <a:schemeClr val="bg1"/>
                  </a:solidFill>
                  <a:latin typeface="Century Gothic" panose="020B0502020202020204" pitchFamily="34" charset="0"/>
                </a:rPr>
                <a:t>78 χιλιάδες € </a:t>
              </a:r>
              <a:br>
                <a:rPr lang="el-GR" b="1" dirty="0">
                  <a:solidFill>
                    <a:schemeClr val="bg1"/>
                  </a:solidFill>
                  <a:latin typeface="Century Gothic" panose="020B0502020202020204" pitchFamily="34" charset="0"/>
                </a:rPr>
              </a:br>
              <a:r>
                <a:rPr lang="el-GR" sz="1100" b="1" dirty="0">
                  <a:solidFill>
                    <a:schemeClr val="bg1"/>
                  </a:solidFill>
                  <a:latin typeface="Century Gothic" panose="020B0502020202020204" pitchFamily="34" charset="0"/>
                </a:rPr>
                <a:t>σε Θεματικά Σχέδια </a:t>
              </a:r>
              <a:br>
                <a:rPr lang="el-GR" sz="1100" b="1" dirty="0">
                  <a:solidFill>
                    <a:schemeClr val="bg1"/>
                  </a:solidFill>
                  <a:latin typeface="Century Gothic" panose="020B0502020202020204" pitchFamily="34" charset="0"/>
                </a:rPr>
              </a:br>
              <a:r>
                <a:rPr lang="el-GR" sz="1100" b="1" dirty="0">
                  <a:solidFill>
                    <a:schemeClr val="bg1"/>
                  </a:solidFill>
                  <a:latin typeface="Century Gothic" panose="020B0502020202020204" pitchFamily="34" charset="0"/>
                </a:rPr>
                <a:t>Διαχείρισης για τη γεωργία </a:t>
              </a:r>
            </a:p>
          </p:txBody>
        </p:sp>
        <p:pic>
          <p:nvPicPr>
            <p:cNvPr id="40" name="Graphic 39" descr="Plant with solid fill">
              <a:extLst>
                <a:ext uri="{FF2B5EF4-FFF2-40B4-BE49-F238E27FC236}">
                  <a16:creationId xmlns="" xmlns:a16="http://schemas.microsoft.com/office/drawing/2014/main" id="{1B7CE414-092A-42A8-9F6D-BCA2B5064A82}"/>
                </a:ext>
              </a:extLst>
            </p:cNvPr>
            <p:cNvPicPr>
              <a:picLocks noChangeAspect="1"/>
            </p:cNvPicPr>
            <p:nvPr/>
          </p:nvPicPr>
          <p:blipFill>
            <a:blip r:embed="rId14"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1432787" y="6212343"/>
              <a:ext cx="548640" cy="548640"/>
            </a:xfrm>
            <a:prstGeom prst="rect">
              <a:avLst/>
            </a:prstGeom>
          </p:spPr>
        </p:pic>
        <p:sp>
          <p:nvSpPr>
            <p:cNvPr id="46" name="Ορθογώνιο 29">
              <a:extLst>
                <a:ext uri="{FF2B5EF4-FFF2-40B4-BE49-F238E27FC236}">
                  <a16:creationId xmlns="" xmlns:a16="http://schemas.microsoft.com/office/drawing/2014/main" id="{994F2841-9596-4EC1-832D-D5BD5AA36745}"/>
                </a:ext>
              </a:extLst>
            </p:cNvPr>
            <p:cNvSpPr/>
            <p:nvPr/>
          </p:nvSpPr>
          <p:spPr>
            <a:xfrm>
              <a:off x="2435955" y="5955378"/>
              <a:ext cx="2369559" cy="692497"/>
            </a:xfrm>
            <a:prstGeom prst="rect">
              <a:avLst/>
            </a:prstGeom>
          </p:spPr>
          <p:txBody>
            <a:bodyPr wrap="none">
              <a:spAutoFit/>
            </a:bodyPr>
            <a:lstStyle/>
            <a:p>
              <a:r>
                <a:rPr lang="el-GR" sz="1700" b="1" dirty="0">
                  <a:solidFill>
                    <a:schemeClr val="bg1"/>
                  </a:solidFill>
                  <a:latin typeface="Century Gothic" panose="020B0502020202020204" pitchFamily="34" charset="0"/>
                </a:rPr>
                <a:t>10,77 εκατομμύρια € </a:t>
              </a:r>
              <a:r>
                <a:rPr lang="el-GR" b="1" dirty="0">
                  <a:solidFill>
                    <a:schemeClr val="bg1"/>
                  </a:solidFill>
                  <a:latin typeface="Century Gothic" panose="020B0502020202020204" pitchFamily="34" charset="0"/>
                </a:rPr>
                <a:t/>
              </a:r>
              <a:br>
                <a:rPr lang="el-GR" b="1" dirty="0">
                  <a:solidFill>
                    <a:schemeClr val="bg1"/>
                  </a:solidFill>
                  <a:latin typeface="Century Gothic" panose="020B0502020202020204" pitchFamily="34" charset="0"/>
                </a:rPr>
              </a:br>
              <a:r>
                <a:rPr lang="el-GR" sz="1100" b="1" dirty="0">
                  <a:solidFill>
                    <a:schemeClr val="bg1"/>
                  </a:solidFill>
                  <a:latin typeface="Century Gothic" panose="020B0502020202020204" pitchFamily="34" charset="0"/>
                </a:rPr>
                <a:t>για μεταποίηση και ανάπτυξη </a:t>
              </a:r>
              <a:br>
                <a:rPr lang="el-GR" sz="1100" b="1" dirty="0">
                  <a:solidFill>
                    <a:schemeClr val="bg1"/>
                  </a:solidFill>
                  <a:latin typeface="Century Gothic" panose="020B0502020202020204" pitchFamily="34" charset="0"/>
                </a:rPr>
              </a:br>
              <a:r>
                <a:rPr lang="el-GR" sz="1100" b="1" dirty="0">
                  <a:solidFill>
                    <a:schemeClr val="bg1"/>
                  </a:solidFill>
                  <a:latin typeface="Century Gothic" panose="020B0502020202020204" pitchFamily="34" charset="0"/>
                </a:rPr>
                <a:t>γεωργικών προϊόντων</a:t>
              </a:r>
            </a:p>
          </p:txBody>
        </p:sp>
        <p:pic>
          <p:nvPicPr>
            <p:cNvPr id="48" name="Graphic 47" descr="Grapes with solid fill">
              <a:extLst>
                <a:ext uri="{FF2B5EF4-FFF2-40B4-BE49-F238E27FC236}">
                  <a16:creationId xmlns="" xmlns:a16="http://schemas.microsoft.com/office/drawing/2014/main" id="{06B08EE4-E4E2-4793-9549-B42389DFBCB5}"/>
                </a:ext>
              </a:extLst>
            </p:cNvPr>
            <p:cNvPicPr>
              <a:picLocks noChangeAspect="1"/>
            </p:cNvPicPr>
            <p:nvPr/>
          </p:nvPicPr>
          <p:blipFill>
            <a:blip r:embed="rId15"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1438475" y="6947459"/>
              <a:ext cx="548640" cy="548640"/>
            </a:xfrm>
            <a:prstGeom prst="rect">
              <a:avLst/>
            </a:prstGeom>
          </p:spPr>
        </p:pic>
        <p:sp>
          <p:nvSpPr>
            <p:cNvPr id="44" name="Ορθογώνιο 29">
              <a:extLst>
                <a:ext uri="{FF2B5EF4-FFF2-40B4-BE49-F238E27FC236}">
                  <a16:creationId xmlns="" xmlns:a16="http://schemas.microsoft.com/office/drawing/2014/main" id="{E3D6C935-150C-4709-A966-8DE52D95DEA8}"/>
                </a:ext>
              </a:extLst>
            </p:cNvPr>
            <p:cNvSpPr/>
            <p:nvPr/>
          </p:nvSpPr>
          <p:spPr>
            <a:xfrm>
              <a:off x="2468242" y="6715056"/>
              <a:ext cx="2247731" cy="692497"/>
            </a:xfrm>
            <a:prstGeom prst="rect">
              <a:avLst/>
            </a:prstGeom>
          </p:spPr>
          <p:txBody>
            <a:bodyPr wrap="none">
              <a:spAutoFit/>
            </a:bodyPr>
            <a:lstStyle/>
            <a:p>
              <a:r>
                <a:rPr lang="el-GR" sz="1700" b="1" dirty="0">
                  <a:solidFill>
                    <a:schemeClr val="bg1"/>
                  </a:solidFill>
                  <a:latin typeface="Century Gothic" panose="020B0502020202020204" pitchFamily="34" charset="0"/>
                </a:rPr>
                <a:t>1,84 εκατομμύρια € </a:t>
              </a:r>
              <a:r>
                <a:rPr lang="el-GR" b="1" dirty="0">
                  <a:solidFill>
                    <a:schemeClr val="bg1"/>
                  </a:solidFill>
                  <a:latin typeface="Century Gothic" panose="020B0502020202020204" pitchFamily="34" charset="0"/>
                </a:rPr>
                <a:t/>
              </a:r>
              <a:br>
                <a:rPr lang="el-GR" b="1" dirty="0">
                  <a:solidFill>
                    <a:schemeClr val="bg1"/>
                  </a:solidFill>
                  <a:latin typeface="Century Gothic" panose="020B0502020202020204" pitchFamily="34" charset="0"/>
                </a:rPr>
              </a:br>
              <a:r>
                <a:rPr lang="el-GR" sz="1100" b="1" dirty="0">
                  <a:solidFill>
                    <a:schemeClr val="bg1"/>
                  </a:solidFill>
                  <a:latin typeface="Century Gothic" panose="020B0502020202020204" pitchFamily="34" charset="0"/>
                </a:rPr>
                <a:t>για προώθηση οίνων </a:t>
              </a:r>
              <a:br>
                <a:rPr lang="el-GR" sz="1100" b="1" dirty="0">
                  <a:solidFill>
                    <a:schemeClr val="bg1"/>
                  </a:solidFill>
                  <a:latin typeface="Century Gothic" panose="020B0502020202020204" pitchFamily="34" charset="0"/>
                </a:rPr>
              </a:br>
              <a:r>
                <a:rPr lang="el-GR" sz="1100" b="1" dirty="0">
                  <a:solidFill>
                    <a:schemeClr val="bg1"/>
                  </a:solidFill>
                  <a:latin typeface="Century Gothic" panose="020B0502020202020204" pitchFamily="34" charset="0"/>
                </a:rPr>
                <a:t>στην Ανατολική Ασία</a:t>
              </a:r>
            </a:p>
          </p:txBody>
        </p:sp>
        <p:sp>
          <p:nvSpPr>
            <p:cNvPr id="45" name="Ορθογώνιο 29">
              <a:extLst>
                <a:ext uri="{FF2B5EF4-FFF2-40B4-BE49-F238E27FC236}">
                  <a16:creationId xmlns="" xmlns:a16="http://schemas.microsoft.com/office/drawing/2014/main" id="{0523A0B2-E290-45E3-BB77-809A30050A9A}"/>
                </a:ext>
              </a:extLst>
            </p:cNvPr>
            <p:cNvSpPr/>
            <p:nvPr/>
          </p:nvSpPr>
          <p:spPr>
            <a:xfrm>
              <a:off x="2490232" y="7560359"/>
              <a:ext cx="2249334" cy="430887"/>
            </a:xfrm>
            <a:prstGeom prst="rect">
              <a:avLst/>
            </a:prstGeom>
          </p:spPr>
          <p:txBody>
            <a:bodyPr wrap="none">
              <a:spAutoFit/>
            </a:bodyPr>
            <a:lstStyle/>
            <a:p>
              <a:r>
                <a:rPr lang="el-GR" sz="1100" b="1" dirty="0">
                  <a:solidFill>
                    <a:schemeClr val="accent1">
                      <a:lumMod val="75000"/>
                    </a:schemeClr>
                  </a:solidFill>
                  <a:latin typeface="Century Gothic" panose="020B0502020202020204" pitchFamily="34" charset="0"/>
                </a:rPr>
                <a:t>Διαγωνισμός </a:t>
              </a:r>
              <a:br>
                <a:rPr lang="el-GR" sz="1100" b="1" dirty="0">
                  <a:solidFill>
                    <a:schemeClr val="accent1">
                      <a:lumMod val="75000"/>
                    </a:schemeClr>
                  </a:solidFill>
                  <a:latin typeface="Century Gothic" panose="020B0502020202020204" pitchFamily="34" charset="0"/>
                </a:rPr>
              </a:br>
              <a:r>
                <a:rPr lang="el-GR" sz="1100" b="1" dirty="0">
                  <a:solidFill>
                    <a:schemeClr val="accent1">
                      <a:lumMod val="75000"/>
                    </a:schemeClr>
                  </a:solidFill>
                  <a:latin typeface="Century Gothic" panose="020B0502020202020204" pitchFamily="34" charset="0"/>
                </a:rPr>
                <a:t>δακοκτονίας 3ετούς διάρκειας</a:t>
              </a:r>
            </a:p>
          </p:txBody>
        </p:sp>
        <p:sp>
          <p:nvSpPr>
            <p:cNvPr id="36" name="Ορθογώνιο 29">
              <a:extLst>
                <a:ext uri="{FF2B5EF4-FFF2-40B4-BE49-F238E27FC236}">
                  <a16:creationId xmlns="" xmlns:a16="http://schemas.microsoft.com/office/drawing/2014/main" id="{35B812FF-1461-4697-AD66-13E239108B79}"/>
                </a:ext>
              </a:extLst>
            </p:cNvPr>
            <p:cNvSpPr/>
            <p:nvPr/>
          </p:nvSpPr>
          <p:spPr>
            <a:xfrm>
              <a:off x="2492941" y="8364237"/>
              <a:ext cx="2279790" cy="430887"/>
            </a:xfrm>
            <a:prstGeom prst="rect">
              <a:avLst/>
            </a:prstGeom>
          </p:spPr>
          <p:txBody>
            <a:bodyPr wrap="none">
              <a:spAutoFit/>
            </a:bodyPr>
            <a:lstStyle/>
            <a:p>
              <a:r>
                <a:rPr lang="el-GR" sz="1100" b="1" dirty="0">
                  <a:solidFill>
                    <a:schemeClr val="accent1">
                      <a:lumMod val="75000"/>
                    </a:schemeClr>
                  </a:solidFill>
                  <a:latin typeface="Century Gothic" panose="020B0502020202020204" pitchFamily="34" charset="0"/>
                </a:rPr>
                <a:t>Εναρμόνιση με την </a:t>
              </a:r>
              <a:br>
                <a:rPr lang="el-GR" sz="1100" b="1" dirty="0">
                  <a:solidFill>
                    <a:schemeClr val="accent1">
                      <a:lumMod val="75000"/>
                    </a:schemeClr>
                  </a:solidFill>
                  <a:latin typeface="Century Gothic" panose="020B0502020202020204" pitchFamily="34" charset="0"/>
                </a:rPr>
              </a:br>
              <a:r>
                <a:rPr lang="el-GR" sz="1100" b="1" dirty="0">
                  <a:solidFill>
                    <a:schemeClr val="accent1">
                      <a:lumMod val="75000"/>
                    </a:schemeClr>
                  </a:solidFill>
                  <a:latin typeface="Century Gothic" panose="020B0502020202020204" pitchFamily="34" charset="0"/>
                </a:rPr>
                <a:t>Ευρωπαϊκή Πράσινη Συμφωνία</a:t>
              </a:r>
            </a:p>
          </p:txBody>
        </p:sp>
      </p:grpSp>
      <p:pic>
        <p:nvPicPr>
          <p:cNvPr id="84" name="Γραφικό 83" descr="Τρακτέρ">
            <a:extLst>
              <a:ext uri="{FF2B5EF4-FFF2-40B4-BE49-F238E27FC236}">
                <a16:creationId xmlns="" xmlns:a16="http://schemas.microsoft.com/office/drawing/2014/main" id="{C74DE7BD-F9D3-4CD9-9FD9-6248DF5D1C5F}"/>
              </a:ext>
            </a:extLst>
          </p:cNvPr>
          <p:cNvPicPr>
            <a:picLocks noChangeAspect="1"/>
          </p:cNvPicPr>
          <p:nvPr/>
        </p:nvPicPr>
        <p:blipFill>
          <a:blip r:embed="rId16"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1836110" y="4791317"/>
            <a:ext cx="663675" cy="663675"/>
          </a:xfrm>
          <a:prstGeom prst="rect">
            <a:avLst/>
          </a:prstGeom>
        </p:spPr>
      </p:pic>
      <p:pic>
        <p:nvPicPr>
          <p:cNvPr id="88" name="Γραφικό 87" descr="Καρότσι μεταφοράς">
            <a:extLst>
              <a:ext uri="{FF2B5EF4-FFF2-40B4-BE49-F238E27FC236}">
                <a16:creationId xmlns="" xmlns:a16="http://schemas.microsoft.com/office/drawing/2014/main" id="{AB915731-0150-4DBD-8865-4E6A952256EA}"/>
              </a:ext>
            </a:extLst>
          </p:cNvPr>
          <p:cNvPicPr>
            <a:picLocks noChangeAspect="1"/>
          </p:cNvPicPr>
          <p:nvPr/>
        </p:nvPicPr>
        <p:blipFill>
          <a:blip r:embed="rId17"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3772039" y="2389132"/>
            <a:ext cx="578217" cy="578217"/>
          </a:xfrm>
          <a:prstGeom prst="rect">
            <a:avLst/>
          </a:prstGeom>
        </p:spPr>
      </p:pic>
      <p:pic>
        <p:nvPicPr>
          <p:cNvPr id="90" name="Γραφικό 89" descr="Βιωσιμότητα">
            <a:extLst>
              <a:ext uri="{FF2B5EF4-FFF2-40B4-BE49-F238E27FC236}">
                <a16:creationId xmlns="" xmlns:a16="http://schemas.microsoft.com/office/drawing/2014/main" id="{6398310D-3D27-4B7C-A2F7-61D33E2E2D90}"/>
              </a:ext>
            </a:extLst>
          </p:cNvPr>
          <p:cNvPicPr>
            <a:picLocks noChangeAspect="1"/>
          </p:cNvPicPr>
          <p:nvPr/>
        </p:nvPicPr>
        <p:blipFill>
          <a:blip r:embed="rId18"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1910480" y="7729881"/>
            <a:ext cx="573835" cy="573835"/>
          </a:xfrm>
          <a:prstGeom prst="rect">
            <a:avLst/>
          </a:prstGeom>
        </p:spPr>
      </p:pic>
      <p:pic>
        <p:nvPicPr>
          <p:cNvPr id="94" name="Γραφικό 93" descr="Σπόροι">
            <a:extLst>
              <a:ext uri="{FF2B5EF4-FFF2-40B4-BE49-F238E27FC236}">
                <a16:creationId xmlns="" xmlns:a16="http://schemas.microsoft.com/office/drawing/2014/main" id="{5A1924D2-F356-4531-926C-9986960E0082}"/>
              </a:ext>
            </a:extLst>
          </p:cNvPr>
          <p:cNvPicPr>
            <a:picLocks noChangeAspect="1"/>
          </p:cNvPicPr>
          <p:nvPr/>
        </p:nvPicPr>
        <p:blipFill>
          <a:blip r:embed="rId19"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1848262" y="6968169"/>
            <a:ext cx="643699" cy="643699"/>
          </a:xfrm>
          <a:prstGeom prst="rect">
            <a:avLst/>
          </a:prstGeom>
        </p:spPr>
      </p:pic>
    </p:spTree>
    <p:extLst>
      <p:ext uri="{BB962C8B-B14F-4D97-AF65-F5344CB8AC3E}">
        <p14:creationId xmlns="" xmlns:p14="http://schemas.microsoft.com/office/powerpoint/2010/main" val="1684658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Διάγραμμα ροής: Έγγραφο 10">
            <a:extLst>
              <a:ext uri="{FF2B5EF4-FFF2-40B4-BE49-F238E27FC236}">
                <a16:creationId xmlns="" xmlns:a16="http://schemas.microsoft.com/office/drawing/2014/main" id="{3F689137-2406-401A-8695-49E2DE0BD23E}"/>
              </a:ext>
            </a:extLst>
          </p:cNvPr>
          <p:cNvSpPr/>
          <p:nvPr/>
        </p:nvSpPr>
        <p:spPr>
          <a:xfrm rot="21080203">
            <a:off x="-1123490" y="3596232"/>
            <a:ext cx="8801919" cy="5963914"/>
          </a:xfrm>
          <a:prstGeom prst="flowChartDocument">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8" name="Βέλος: Πεντάγωνο 97">
            <a:extLst>
              <a:ext uri="{FF2B5EF4-FFF2-40B4-BE49-F238E27FC236}">
                <a16:creationId xmlns="" xmlns:a16="http://schemas.microsoft.com/office/drawing/2014/main" id="{94C549CE-7DBB-4867-8AF5-B36687D69C5E}"/>
              </a:ext>
            </a:extLst>
          </p:cNvPr>
          <p:cNvSpPr/>
          <p:nvPr/>
        </p:nvSpPr>
        <p:spPr>
          <a:xfrm rot="20051209">
            <a:off x="-182855" y="1907307"/>
            <a:ext cx="7861919" cy="3076401"/>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Βέλος: Πεντάγωνο 2">
            <a:extLst>
              <a:ext uri="{FF2B5EF4-FFF2-40B4-BE49-F238E27FC236}">
                <a16:creationId xmlns="" xmlns:a16="http://schemas.microsoft.com/office/drawing/2014/main" id="{6119E1AE-9416-4827-8FDE-EC4387709880}"/>
              </a:ext>
            </a:extLst>
          </p:cNvPr>
          <p:cNvSpPr/>
          <p:nvPr/>
        </p:nvSpPr>
        <p:spPr>
          <a:xfrm rot="20051209">
            <a:off x="-122474" y="1754946"/>
            <a:ext cx="7861919" cy="3076401"/>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Διπλός κυματισμός 12">
            <a:extLst>
              <a:ext uri="{FF2B5EF4-FFF2-40B4-BE49-F238E27FC236}">
                <a16:creationId xmlns="" xmlns:a16="http://schemas.microsoft.com/office/drawing/2014/main" id="{406C5C2A-758F-45F5-A778-55923F7F0F12}"/>
              </a:ext>
            </a:extLst>
          </p:cNvPr>
          <p:cNvSpPr/>
          <p:nvPr/>
        </p:nvSpPr>
        <p:spPr>
          <a:xfrm rot="21430878">
            <a:off x="-677767" y="3137045"/>
            <a:ext cx="7539654" cy="4034133"/>
          </a:xfrm>
          <a:prstGeom prst="doubleWave">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TextBox 5"/>
          <p:cNvSpPr txBox="1"/>
          <p:nvPr/>
        </p:nvSpPr>
        <p:spPr>
          <a:xfrm>
            <a:off x="266817" y="342300"/>
            <a:ext cx="3820720" cy="923330"/>
          </a:xfrm>
          <a:prstGeom prst="rect">
            <a:avLst/>
          </a:prstGeom>
          <a:noFill/>
        </p:spPr>
        <p:txBody>
          <a:bodyPr wrap="square" rtlCol="0" anchor="ctr">
            <a:spAutoFit/>
          </a:bodyPr>
          <a:lstStyle/>
          <a:p>
            <a:r>
              <a:rPr lang="en-US" sz="3400" b="1" dirty="0">
                <a:solidFill>
                  <a:schemeClr val="accent1">
                    <a:lumMod val="50000"/>
                  </a:schemeClr>
                </a:solidFill>
                <a:latin typeface="PF Agora Sans Pro UltraBlack" panose="02000507000000020003" pitchFamily="2" charset="0"/>
              </a:rPr>
              <a:t>1821-2021</a:t>
            </a:r>
            <a:endParaRPr lang="en-US" sz="2800" b="1" dirty="0">
              <a:solidFill>
                <a:schemeClr val="accent1">
                  <a:lumMod val="50000"/>
                </a:schemeClr>
              </a:solidFill>
              <a:latin typeface="PF Agora Sans Pro UltraBlack" panose="02000507000000020003" pitchFamily="2" charset="0"/>
            </a:endParaRPr>
          </a:p>
          <a:p>
            <a:r>
              <a:rPr lang="el-GR" sz="2000" b="1" dirty="0">
                <a:solidFill>
                  <a:schemeClr val="accent1">
                    <a:lumMod val="50000"/>
                  </a:schemeClr>
                </a:solidFill>
              </a:rPr>
              <a:t>ΤΟΤΕ ΠΡΩΤΟΙ – ΤΩΡΑ ΠΡΩΤΟΙ</a:t>
            </a:r>
          </a:p>
        </p:txBody>
      </p:sp>
      <p:sp>
        <p:nvSpPr>
          <p:cNvPr id="14" name="TextBox 13"/>
          <p:cNvSpPr txBox="1"/>
          <p:nvPr/>
        </p:nvSpPr>
        <p:spPr>
          <a:xfrm>
            <a:off x="271942" y="1328170"/>
            <a:ext cx="4731576" cy="738664"/>
          </a:xfrm>
          <a:custGeom>
            <a:avLst/>
            <a:gdLst>
              <a:gd name="connsiteX0" fmla="*/ 0 w 4731576"/>
              <a:gd name="connsiteY0" fmla="*/ 0 h 738664"/>
              <a:gd name="connsiteX1" fmla="*/ 4731576 w 4731576"/>
              <a:gd name="connsiteY1" fmla="*/ 0 h 738664"/>
              <a:gd name="connsiteX2" fmla="*/ 4731576 w 4731576"/>
              <a:gd name="connsiteY2" fmla="*/ 738664 h 738664"/>
              <a:gd name="connsiteX3" fmla="*/ 0 w 4731576"/>
              <a:gd name="connsiteY3" fmla="*/ 738664 h 738664"/>
              <a:gd name="connsiteX4" fmla="*/ 0 w 4731576"/>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1576" h="738664" extrusionOk="0">
                <a:moveTo>
                  <a:pt x="0" y="0"/>
                </a:moveTo>
                <a:cubicBezTo>
                  <a:pt x="2047649" y="130827"/>
                  <a:pt x="2421626" y="-13921"/>
                  <a:pt x="4731576" y="0"/>
                </a:cubicBezTo>
                <a:cubicBezTo>
                  <a:pt x="4676405" y="191571"/>
                  <a:pt x="4789528" y="374205"/>
                  <a:pt x="4731576" y="738664"/>
                </a:cubicBezTo>
                <a:cubicBezTo>
                  <a:pt x="4035354" y="674726"/>
                  <a:pt x="1137929" y="900898"/>
                  <a:pt x="0" y="738664"/>
                </a:cubicBezTo>
                <a:cubicBezTo>
                  <a:pt x="-18262" y="623935"/>
                  <a:pt x="-21994" y="299864"/>
                  <a:pt x="0" y="0"/>
                </a:cubicBezTo>
                <a:close/>
              </a:path>
            </a:pathLst>
          </a:custGeom>
          <a:noFill/>
          <a:ln>
            <a:noFill/>
            <a:extLst>
              <a:ext uri="{C807C97D-BFC1-408E-A445-0C87EB9F89A2}">
                <ask:lineSketchStyleProps xmlns="" xmlns:ask="http://schemas.microsoft.com/office/drawing/2018/sketchyshapes" sd="270116922">
                  <a:prstGeom prst="rect">
                    <a:avLst/>
                  </a:prstGeom>
                  <ask:type>
                    <ask:lineSketchCurved/>
                  </ask:type>
                </ask:lineSketchStyleProps>
              </a:ext>
            </a:extLst>
          </a:ln>
        </p:spPr>
        <p:txBody>
          <a:bodyPr wrap="square" rtlCol="0" anchor="ctr">
            <a:spAutoFit/>
          </a:bodyPr>
          <a:lstStyle/>
          <a:p>
            <a:r>
              <a:rPr lang="el-GR" sz="1400" b="1" dirty="0">
                <a:solidFill>
                  <a:schemeClr val="accent1">
                    <a:lumMod val="50000"/>
                  </a:schemeClr>
                </a:solidFill>
                <a:latin typeface="Century Gothic" panose="020B0502020202020204" pitchFamily="34" charset="0"/>
              </a:rPr>
              <a:t>Η ΔΥΤΙΚΗ ΕΛΛΑΔΑ ΓΙΟΡΤΑΖΕΙ ΤΑ 200 ΧΡΟΝΙΑ ΑΝΕΞΑΡΤΗΣΙΑΣ ΜΕΣΑ ΑΠΟ ΕΚΔΗΛΩΣΕΙΣ ΚΑΙ ΕΡΓΑ</a:t>
            </a:r>
            <a:r>
              <a:rPr lang="el-GR" sz="1400" b="1" dirty="0">
                <a:solidFill>
                  <a:schemeClr val="accent6">
                    <a:lumMod val="50000"/>
                  </a:schemeClr>
                </a:solidFill>
                <a:latin typeface="Century Gothic" panose="020B0502020202020204" pitchFamily="34" charset="0"/>
              </a:rPr>
              <a:t> </a:t>
            </a:r>
            <a:r>
              <a:rPr lang="el-GR" sz="1400" b="1" dirty="0">
                <a:solidFill>
                  <a:srgbClr val="DE2622"/>
                </a:solidFill>
                <a:latin typeface="Century Gothic" panose="020B0502020202020204" pitchFamily="34" charset="0"/>
              </a:rPr>
              <a:t>ΥΨΗΛΗΣ ΠΟΙΟΤΗΤΑΣ </a:t>
            </a:r>
            <a:r>
              <a:rPr lang="el-GR" sz="1400" b="1" dirty="0">
                <a:solidFill>
                  <a:schemeClr val="accent1">
                    <a:lumMod val="50000"/>
                  </a:schemeClr>
                </a:solidFill>
                <a:latin typeface="Century Gothic" panose="020B0502020202020204" pitchFamily="34" charset="0"/>
              </a:rPr>
              <a:t>ΚΑΙ</a:t>
            </a:r>
            <a:r>
              <a:rPr lang="el-GR" sz="1400" b="1" dirty="0">
                <a:solidFill>
                  <a:srgbClr val="DE2622"/>
                </a:solidFill>
                <a:latin typeface="Century Gothic" panose="020B0502020202020204" pitchFamily="34" charset="0"/>
              </a:rPr>
              <a:t> ΠΡΟΣΤΙΘΕΜΕΝΗΣ ΑΞΙΑΣ</a:t>
            </a:r>
          </a:p>
        </p:txBody>
      </p:sp>
      <p:pic>
        <p:nvPicPr>
          <p:cNvPr id="43" name="Picture 2">
            <a:extLst>
              <a:ext uri="{FF2B5EF4-FFF2-40B4-BE49-F238E27FC236}">
                <a16:creationId xmlns="" xmlns:a16="http://schemas.microsoft.com/office/drawing/2014/main" id="{0172D816-3EE8-48F4-8DAF-947EB2C745EA}"/>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p:blipFill>
        <p:spPr bwMode="auto">
          <a:xfrm>
            <a:off x="5556629" y="8846857"/>
            <a:ext cx="1056531" cy="681369"/>
          </a:xfrm>
          <a:prstGeom prst="rect">
            <a:avLst/>
          </a:prstGeom>
          <a:noFill/>
          <a:extLst>
            <a:ext uri="{909E8E84-426E-40DD-AFC4-6F175D3DCCD1}">
              <a14:hiddenFill xmlns="" xmlns:a14="http://schemas.microsoft.com/office/drawing/2010/main">
                <a:solidFill>
                  <a:srgbClr val="FFFFFF"/>
                </a:solidFill>
              </a14:hiddenFill>
            </a:ext>
          </a:extLst>
        </p:spPr>
      </p:pic>
      <p:sp>
        <p:nvSpPr>
          <p:cNvPr id="50" name="Στρογγύλεμα διαγώνιας γωνίας του ορθογωνίου 7">
            <a:extLst>
              <a:ext uri="{FF2B5EF4-FFF2-40B4-BE49-F238E27FC236}">
                <a16:creationId xmlns="" xmlns:a16="http://schemas.microsoft.com/office/drawing/2014/main" id="{F66A5F36-7A31-49B4-ADF4-8079138B94C5}"/>
              </a:ext>
            </a:extLst>
          </p:cNvPr>
          <p:cNvSpPr/>
          <p:nvPr/>
        </p:nvSpPr>
        <p:spPr>
          <a:xfrm>
            <a:off x="4863482" y="451490"/>
            <a:ext cx="1866904" cy="613643"/>
          </a:xfrm>
          <a:prstGeom prst="round2DiagRect">
            <a:avLst>
              <a:gd name="adj1" fmla="val 25857"/>
              <a:gd name="adj2" fmla="val 0"/>
            </a:avLst>
          </a:prstGeom>
          <a:solidFill>
            <a:srgbClr val="F0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latin typeface="Century Gothic" panose="020B0502020202020204" pitchFamily="34" charset="0"/>
            </a:endParaRPr>
          </a:p>
        </p:txBody>
      </p:sp>
      <p:sp>
        <p:nvSpPr>
          <p:cNvPr id="8" name="Στρογγύλεμα διαγώνιας γωνίας του ορθογωνίου 7"/>
          <p:cNvSpPr/>
          <p:nvPr/>
        </p:nvSpPr>
        <p:spPr>
          <a:xfrm>
            <a:off x="4197503" y="451491"/>
            <a:ext cx="923925" cy="613591"/>
          </a:xfrm>
          <a:prstGeom prst="round2DiagRect">
            <a:avLst>
              <a:gd name="adj1" fmla="val 25857"/>
              <a:gd name="adj2" fmla="val 0"/>
            </a:avLst>
          </a:prstGeom>
          <a:solidFill>
            <a:srgbClr val="DE2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bg1"/>
                </a:solidFill>
                <a:latin typeface="Century Gothic" panose="020B0502020202020204" pitchFamily="34" charset="0"/>
              </a:rPr>
              <a:t>250</a:t>
            </a:r>
          </a:p>
        </p:txBody>
      </p:sp>
      <p:sp>
        <p:nvSpPr>
          <p:cNvPr id="2" name="TextBox 1">
            <a:extLst>
              <a:ext uri="{FF2B5EF4-FFF2-40B4-BE49-F238E27FC236}">
                <a16:creationId xmlns="" xmlns:a16="http://schemas.microsoft.com/office/drawing/2014/main" id="{940FC8CC-5CC4-4BAB-8E2F-12B959100F21}"/>
              </a:ext>
            </a:extLst>
          </p:cNvPr>
          <p:cNvSpPr txBox="1"/>
          <p:nvPr/>
        </p:nvSpPr>
        <p:spPr>
          <a:xfrm>
            <a:off x="5088626" y="489829"/>
            <a:ext cx="1866904" cy="553998"/>
          </a:xfrm>
          <a:prstGeom prst="rect">
            <a:avLst/>
          </a:prstGeom>
          <a:noFill/>
        </p:spPr>
        <p:txBody>
          <a:bodyPr wrap="square" rtlCol="0">
            <a:spAutoFit/>
          </a:bodyPr>
          <a:lstStyle/>
          <a:p>
            <a:r>
              <a:rPr lang="el-GR" sz="1500" b="1" dirty="0">
                <a:solidFill>
                  <a:schemeClr val="bg1"/>
                </a:solidFill>
              </a:rPr>
              <a:t>Εκδηλώσεις</a:t>
            </a:r>
            <a:br>
              <a:rPr lang="el-GR" sz="1500" b="1" dirty="0">
                <a:solidFill>
                  <a:schemeClr val="bg1"/>
                </a:solidFill>
              </a:rPr>
            </a:br>
            <a:r>
              <a:rPr lang="el-GR" sz="1500" b="1" dirty="0">
                <a:solidFill>
                  <a:schemeClr val="bg1"/>
                </a:solidFill>
              </a:rPr>
              <a:t>σε όλη την ΠΔΕ</a:t>
            </a:r>
            <a:endParaRPr lang="en-US" sz="1500" b="1" dirty="0">
              <a:solidFill>
                <a:schemeClr val="bg1"/>
              </a:solidFill>
            </a:endParaRPr>
          </a:p>
        </p:txBody>
      </p:sp>
      <p:pic>
        <p:nvPicPr>
          <p:cNvPr id="7" name="Γραφικό 6">
            <a:extLst>
              <a:ext uri="{FF2B5EF4-FFF2-40B4-BE49-F238E27FC236}">
                <a16:creationId xmlns="" xmlns:a16="http://schemas.microsoft.com/office/drawing/2014/main" id="{D70EFA65-7B2D-4E3D-B307-8FFFFEA51E87}"/>
              </a:ext>
            </a:extLst>
          </p:cNvPr>
          <p:cNvPicPr>
            <a:picLocks noChangeAspect="1"/>
          </p:cNvPicPr>
          <p:nvPr/>
        </p:nvPicPr>
        <p:blipFill>
          <a:blip r:embed="rId3">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p:blipFill>
        <p:spPr>
          <a:xfrm>
            <a:off x="-2206706" y="1302308"/>
            <a:ext cx="11122106" cy="7788872"/>
          </a:xfrm>
          <a:prstGeom prst="rect">
            <a:avLst/>
          </a:prstGeom>
        </p:spPr>
      </p:pic>
      <p:pic>
        <p:nvPicPr>
          <p:cNvPr id="87" name="Graphic 15" descr="Χρήστες">
            <a:extLst>
              <a:ext uri="{FF2B5EF4-FFF2-40B4-BE49-F238E27FC236}">
                <a16:creationId xmlns="" xmlns:a16="http://schemas.microsoft.com/office/drawing/2014/main" id="{1B9010B4-AEB1-412D-89F2-16976FEA9E2F}"/>
              </a:ext>
            </a:extLst>
          </p:cNvPr>
          <p:cNvPicPr>
            <a:picLocks noChangeAspect="1"/>
          </p:cNvPicPr>
          <p:nvPr/>
        </p:nvPicPr>
        <p:blipFill>
          <a:blip r:embed="rId4"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p:blipFill>
        <p:spPr>
          <a:xfrm>
            <a:off x="692336" y="7272005"/>
            <a:ext cx="653049" cy="653049"/>
          </a:xfrm>
          <a:prstGeom prst="rect">
            <a:avLst/>
          </a:prstGeom>
        </p:spPr>
      </p:pic>
      <p:pic>
        <p:nvPicPr>
          <p:cNvPr id="91" name="Graphic 28" descr="Λαμπτήρας και μολύβι">
            <a:extLst>
              <a:ext uri="{FF2B5EF4-FFF2-40B4-BE49-F238E27FC236}">
                <a16:creationId xmlns="" xmlns:a16="http://schemas.microsoft.com/office/drawing/2014/main" id="{7E835813-5B49-4156-A3CD-D20F44CC6723}"/>
              </a:ext>
            </a:extLst>
          </p:cNvPr>
          <p:cNvPicPr>
            <a:picLocks noChangeAspect="1"/>
          </p:cNvPicPr>
          <p:nvPr/>
        </p:nvPicPr>
        <p:blipFill>
          <a:blip r:embed="rId5"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p:blipFill>
        <p:spPr>
          <a:xfrm>
            <a:off x="5440654" y="7387005"/>
            <a:ext cx="510204" cy="510204"/>
          </a:xfrm>
          <a:prstGeom prst="rect">
            <a:avLst/>
          </a:prstGeom>
        </p:spPr>
      </p:pic>
      <p:pic>
        <p:nvPicPr>
          <p:cNvPr id="92" name="Graphic 22" descr="Greek Pillar with solid fill">
            <a:extLst>
              <a:ext uri="{FF2B5EF4-FFF2-40B4-BE49-F238E27FC236}">
                <a16:creationId xmlns="" xmlns:a16="http://schemas.microsoft.com/office/drawing/2014/main" id="{1132F355-682A-4E50-82C5-001123F9F435}"/>
              </a:ext>
            </a:extLst>
          </p:cNvPr>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3003033" y="7340261"/>
            <a:ext cx="528952" cy="528952"/>
          </a:xfrm>
          <a:prstGeom prst="rect">
            <a:avLst/>
          </a:prstGeom>
        </p:spPr>
      </p:pic>
      <p:sp>
        <p:nvSpPr>
          <p:cNvPr id="86" name="Ορθογώνιο 28">
            <a:extLst>
              <a:ext uri="{FF2B5EF4-FFF2-40B4-BE49-F238E27FC236}">
                <a16:creationId xmlns="" xmlns:a16="http://schemas.microsoft.com/office/drawing/2014/main" id="{B7444580-E6DC-45E1-8FFF-1FD9A1EB7B15}"/>
              </a:ext>
            </a:extLst>
          </p:cNvPr>
          <p:cNvSpPr/>
          <p:nvPr/>
        </p:nvSpPr>
        <p:spPr>
          <a:xfrm>
            <a:off x="4713285" y="2887468"/>
            <a:ext cx="1919115" cy="584775"/>
          </a:xfrm>
          <a:prstGeom prst="rect">
            <a:avLst/>
          </a:prstGeom>
        </p:spPr>
        <p:txBody>
          <a:bodyPr wrap="non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b="1" dirty="0">
                <a:solidFill>
                  <a:schemeClr val="accent1">
                    <a:lumMod val="50000"/>
                  </a:schemeClr>
                </a:solidFill>
                <a:latin typeface="PF Agora Sans Pro Black" panose="02000500000000020004" pitchFamily="2" charset="0"/>
              </a:rPr>
              <a:t>Παρακαταθήκη</a:t>
            </a:r>
            <a:r>
              <a:rPr lang="el-GR" sz="1700" b="1" dirty="0">
                <a:solidFill>
                  <a:schemeClr val="accent1">
                    <a:lumMod val="50000"/>
                  </a:schemeClr>
                </a:solidFill>
              </a:rPr>
              <a:t/>
            </a:r>
            <a:br>
              <a:rPr lang="el-GR" sz="1700" b="1" dirty="0">
                <a:solidFill>
                  <a:schemeClr val="accent1">
                    <a:lumMod val="50000"/>
                  </a:schemeClr>
                </a:solidFill>
              </a:rPr>
            </a:br>
            <a:r>
              <a:rPr lang="el-GR" sz="1400" b="1" dirty="0">
                <a:solidFill>
                  <a:schemeClr val="accent1">
                    <a:lumMod val="50000"/>
                  </a:schemeClr>
                </a:solidFill>
              </a:rPr>
              <a:t>για το μέλλον</a:t>
            </a:r>
            <a:endParaRPr lang="el-GR" sz="1400" dirty="0">
              <a:solidFill>
                <a:schemeClr val="accent1">
                  <a:lumMod val="50000"/>
                </a:schemeClr>
              </a:solidFill>
            </a:endParaRPr>
          </a:p>
        </p:txBody>
      </p:sp>
      <p:sp>
        <p:nvSpPr>
          <p:cNvPr id="85" name="Ορθογώνιο 27">
            <a:extLst>
              <a:ext uri="{FF2B5EF4-FFF2-40B4-BE49-F238E27FC236}">
                <a16:creationId xmlns="" xmlns:a16="http://schemas.microsoft.com/office/drawing/2014/main" id="{67E07F2F-09BF-4DEE-B846-6903B675FDE5}"/>
              </a:ext>
            </a:extLst>
          </p:cNvPr>
          <p:cNvSpPr/>
          <p:nvPr/>
        </p:nvSpPr>
        <p:spPr>
          <a:xfrm>
            <a:off x="2872903" y="2818460"/>
            <a:ext cx="969240" cy="677108"/>
          </a:xfrm>
          <a:prstGeom prst="rect">
            <a:avLst/>
          </a:prstGeom>
        </p:spPr>
        <p:txBody>
          <a:bodyPr wrap="non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900" b="1" dirty="0">
                <a:solidFill>
                  <a:schemeClr val="accent1">
                    <a:lumMod val="50000"/>
                  </a:schemeClr>
                </a:solidFill>
                <a:latin typeface="PF Agora Sans Pro Black" panose="02000500000000020004" pitchFamily="2" charset="0"/>
              </a:rPr>
              <a:t>Κύρια</a:t>
            </a:r>
            <a:r>
              <a:rPr lang="en-US" sz="1900" b="1" dirty="0">
                <a:solidFill>
                  <a:schemeClr val="accent1">
                    <a:lumMod val="50000"/>
                  </a:schemeClr>
                </a:solidFill>
                <a:latin typeface="PF Agora Sans Pro Black" panose="02000500000000020004" pitchFamily="2" charset="0"/>
              </a:rPr>
              <a:t> </a:t>
            </a:r>
            <a:r>
              <a:rPr lang="el-GR" sz="1900" b="1" dirty="0">
                <a:solidFill>
                  <a:schemeClr val="accent1">
                    <a:lumMod val="50000"/>
                  </a:schemeClr>
                </a:solidFill>
                <a:latin typeface="PF Agora Sans Pro Black" panose="02000500000000020004" pitchFamily="2" charset="0"/>
              </a:rPr>
              <a:t/>
            </a:r>
            <a:br>
              <a:rPr lang="el-GR" sz="1900" b="1" dirty="0">
                <a:solidFill>
                  <a:schemeClr val="accent1">
                    <a:lumMod val="50000"/>
                  </a:schemeClr>
                </a:solidFill>
                <a:latin typeface="PF Agora Sans Pro Black" panose="02000500000000020004" pitchFamily="2" charset="0"/>
              </a:rPr>
            </a:br>
            <a:r>
              <a:rPr lang="el-GR" sz="1900" b="1" dirty="0">
                <a:solidFill>
                  <a:schemeClr val="accent1">
                    <a:lumMod val="50000"/>
                  </a:schemeClr>
                </a:solidFill>
                <a:latin typeface="PF Agora Sans Pro Black" panose="02000500000000020004" pitchFamily="2" charset="0"/>
              </a:rPr>
              <a:t>έργα</a:t>
            </a:r>
          </a:p>
        </p:txBody>
      </p:sp>
      <p:sp>
        <p:nvSpPr>
          <p:cNvPr id="83" name="Ορθογώνιο 26">
            <a:extLst>
              <a:ext uri="{FF2B5EF4-FFF2-40B4-BE49-F238E27FC236}">
                <a16:creationId xmlns="" xmlns:a16="http://schemas.microsoft.com/office/drawing/2014/main" id="{354E2DE5-A283-42E9-AD92-99EEF370F794}"/>
              </a:ext>
            </a:extLst>
          </p:cNvPr>
          <p:cNvSpPr/>
          <p:nvPr/>
        </p:nvSpPr>
        <p:spPr>
          <a:xfrm>
            <a:off x="51562" y="2753382"/>
            <a:ext cx="1980029" cy="892552"/>
          </a:xfrm>
          <a:prstGeom prst="rect">
            <a:avLst/>
          </a:prstGeom>
        </p:spPr>
        <p:txBody>
          <a:bodyPr wrap="non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b="1" dirty="0">
                <a:solidFill>
                  <a:schemeClr val="accent1">
                    <a:lumMod val="50000"/>
                  </a:schemeClr>
                </a:solidFill>
                <a:latin typeface="PF Agora Sans Pro Black" panose="02000500000000020004" pitchFamily="2" charset="0"/>
              </a:rPr>
              <a:t>Συλλογικότητα</a:t>
            </a:r>
            <a:r>
              <a:rPr lang="el-GR" sz="1700" b="1" dirty="0">
                <a:solidFill>
                  <a:schemeClr val="accent1">
                    <a:lumMod val="50000"/>
                  </a:schemeClr>
                </a:solidFill>
              </a:rPr>
              <a:t> </a:t>
            </a:r>
            <a:br>
              <a:rPr lang="el-GR" sz="1700" b="1" dirty="0">
                <a:solidFill>
                  <a:schemeClr val="accent1">
                    <a:lumMod val="50000"/>
                  </a:schemeClr>
                </a:solidFill>
              </a:rPr>
            </a:br>
            <a:r>
              <a:rPr lang="el-GR" sz="1700" dirty="0">
                <a:solidFill>
                  <a:schemeClr val="accent1">
                    <a:lumMod val="50000"/>
                  </a:schemeClr>
                </a:solidFill>
              </a:rPr>
              <a:t>στη λήψη </a:t>
            </a:r>
            <a:br>
              <a:rPr lang="el-GR" sz="1700" dirty="0">
                <a:solidFill>
                  <a:schemeClr val="accent1">
                    <a:lumMod val="50000"/>
                  </a:schemeClr>
                </a:solidFill>
              </a:rPr>
            </a:br>
            <a:r>
              <a:rPr lang="el-GR" sz="1700" dirty="0">
                <a:solidFill>
                  <a:schemeClr val="accent1">
                    <a:lumMod val="50000"/>
                  </a:schemeClr>
                </a:solidFill>
              </a:rPr>
              <a:t>αποφάσεων</a:t>
            </a:r>
          </a:p>
        </p:txBody>
      </p:sp>
      <p:sp>
        <p:nvSpPr>
          <p:cNvPr id="80" name="Ορθογώνιο 29">
            <a:extLst>
              <a:ext uri="{FF2B5EF4-FFF2-40B4-BE49-F238E27FC236}">
                <a16:creationId xmlns="" xmlns:a16="http://schemas.microsoft.com/office/drawing/2014/main" id="{FD01C0AC-BF52-4118-98CF-7B0AAEA5BA1A}"/>
              </a:ext>
            </a:extLst>
          </p:cNvPr>
          <p:cNvSpPr/>
          <p:nvPr/>
        </p:nvSpPr>
        <p:spPr>
          <a:xfrm>
            <a:off x="124132" y="3909489"/>
            <a:ext cx="1893804" cy="1046440"/>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2000" b="1" dirty="0">
                <a:solidFill>
                  <a:schemeClr val="bg1"/>
                </a:solidFill>
              </a:rPr>
              <a:t>250 </a:t>
            </a:r>
            <a:r>
              <a:rPr lang="el-GR" sz="2000" b="1" dirty="0">
                <a:solidFill>
                  <a:schemeClr val="bg1"/>
                </a:solidFill>
              </a:rPr>
              <a:t>ΠΡΟΤΑΣΕΙΣ </a:t>
            </a:r>
            <a:br>
              <a:rPr lang="el-GR" sz="2000" b="1" dirty="0">
                <a:solidFill>
                  <a:schemeClr val="bg1"/>
                </a:solidFill>
              </a:rPr>
            </a:br>
            <a:r>
              <a:rPr lang="el-GR" sz="1400" b="1" dirty="0">
                <a:solidFill>
                  <a:schemeClr val="bg1"/>
                </a:solidFill>
              </a:rPr>
              <a:t>εγκρίθηκαν από </a:t>
            </a:r>
            <a:br>
              <a:rPr lang="el-GR" sz="1400" b="1" dirty="0">
                <a:solidFill>
                  <a:schemeClr val="bg1"/>
                </a:solidFill>
              </a:rPr>
            </a:br>
            <a:r>
              <a:rPr lang="el-GR" sz="1400" b="1" dirty="0">
                <a:solidFill>
                  <a:schemeClr val="bg1"/>
                </a:solidFill>
              </a:rPr>
              <a:t>Γνωμοδοτική </a:t>
            </a:r>
            <a:endParaRPr lang="en-US" sz="1400" b="1" dirty="0">
              <a:solidFill>
                <a:schemeClr val="bg1"/>
              </a:solidFill>
            </a:endParaRPr>
          </a:p>
          <a:p>
            <a:r>
              <a:rPr lang="el-GR" sz="1400" b="1" dirty="0">
                <a:solidFill>
                  <a:schemeClr val="bg1"/>
                </a:solidFill>
              </a:rPr>
              <a:t>Επιτροπή</a:t>
            </a:r>
            <a:endParaRPr lang="el-GR" sz="1400" dirty="0">
              <a:solidFill>
                <a:schemeClr val="bg1"/>
              </a:solidFill>
            </a:endParaRPr>
          </a:p>
        </p:txBody>
      </p:sp>
      <p:sp>
        <p:nvSpPr>
          <p:cNvPr id="81" name="Ορθογώνιο 29">
            <a:extLst>
              <a:ext uri="{FF2B5EF4-FFF2-40B4-BE49-F238E27FC236}">
                <a16:creationId xmlns="" xmlns:a16="http://schemas.microsoft.com/office/drawing/2014/main" id="{8B0A7E47-5840-4CA2-AE4A-5DA2CC29BF6F}"/>
              </a:ext>
            </a:extLst>
          </p:cNvPr>
          <p:cNvSpPr/>
          <p:nvPr/>
        </p:nvSpPr>
        <p:spPr>
          <a:xfrm>
            <a:off x="47763" y="5678729"/>
            <a:ext cx="2103017" cy="830997"/>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b="1" dirty="0">
                <a:solidFill>
                  <a:schemeClr val="bg1"/>
                </a:solidFill>
              </a:rPr>
              <a:t>Κατάρτιση </a:t>
            </a:r>
            <a:br>
              <a:rPr lang="el-GR" sz="1400" b="1" dirty="0">
                <a:solidFill>
                  <a:schemeClr val="bg1"/>
                </a:solidFill>
              </a:rPr>
            </a:br>
            <a:r>
              <a:rPr lang="el-GR" sz="2000" b="1" dirty="0">
                <a:solidFill>
                  <a:schemeClr val="bg1"/>
                </a:solidFill>
              </a:rPr>
              <a:t>ΣΧΕΔΙΟΥ ΔΡΑΣΗΣ</a:t>
            </a:r>
          </a:p>
          <a:p>
            <a:r>
              <a:rPr lang="el-GR" sz="1400" b="1" dirty="0">
                <a:solidFill>
                  <a:schemeClr val="bg1"/>
                </a:solidFill>
              </a:rPr>
              <a:t>για τον εορτασμό</a:t>
            </a:r>
            <a:endParaRPr lang="el-GR" sz="1400" dirty="0">
              <a:solidFill>
                <a:schemeClr val="bg1"/>
              </a:solidFill>
            </a:endParaRPr>
          </a:p>
        </p:txBody>
      </p:sp>
      <p:sp>
        <p:nvSpPr>
          <p:cNvPr id="84" name="Ορθογώνιο 29">
            <a:extLst>
              <a:ext uri="{FF2B5EF4-FFF2-40B4-BE49-F238E27FC236}">
                <a16:creationId xmlns="" xmlns:a16="http://schemas.microsoft.com/office/drawing/2014/main" id="{34D846B2-576E-4152-B2B3-8CB53295DCDD}"/>
              </a:ext>
            </a:extLst>
          </p:cNvPr>
          <p:cNvSpPr/>
          <p:nvPr/>
        </p:nvSpPr>
        <p:spPr>
          <a:xfrm>
            <a:off x="2515018" y="3949744"/>
            <a:ext cx="1769908" cy="830997"/>
          </a:xfrm>
          <a:prstGeom prst="rect">
            <a:avLst/>
          </a:prstGeom>
        </p:spPr>
        <p:txBody>
          <a:bodyPr wrap="non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2000" b="1" dirty="0">
                <a:solidFill>
                  <a:schemeClr val="bg1"/>
                </a:solidFill>
              </a:rPr>
              <a:t>2.500 </a:t>
            </a:r>
            <a:r>
              <a:rPr lang="el-GR" sz="2000" b="1" dirty="0">
                <a:solidFill>
                  <a:schemeClr val="bg1"/>
                </a:solidFill>
              </a:rPr>
              <a:t>ΣΗΜΕΙΑ</a:t>
            </a:r>
            <a:br>
              <a:rPr lang="el-GR" sz="2000" b="1" dirty="0">
                <a:solidFill>
                  <a:schemeClr val="bg1"/>
                </a:solidFill>
              </a:rPr>
            </a:br>
            <a:r>
              <a:rPr lang="el-GR" sz="1400" b="1" dirty="0">
                <a:solidFill>
                  <a:schemeClr val="bg1"/>
                </a:solidFill>
              </a:rPr>
              <a:t>της Δυτικής Ελλάδας </a:t>
            </a:r>
            <a:br>
              <a:rPr lang="el-GR" sz="1400" b="1" dirty="0">
                <a:solidFill>
                  <a:schemeClr val="bg1"/>
                </a:solidFill>
              </a:rPr>
            </a:br>
            <a:r>
              <a:rPr lang="el-GR" sz="1400" b="1" dirty="0">
                <a:solidFill>
                  <a:schemeClr val="bg1"/>
                </a:solidFill>
              </a:rPr>
              <a:t>θα καταγραφούν</a:t>
            </a:r>
            <a:endParaRPr lang="el-GR" sz="1400" dirty="0">
              <a:solidFill>
                <a:schemeClr val="bg1"/>
              </a:solidFill>
            </a:endParaRPr>
          </a:p>
        </p:txBody>
      </p:sp>
      <p:sp>
        <p:nvSpPr>
          <p:cNvPr id="88" name="Ορθογώνιο 29">
            <a:extLst>
              <a:ext uri="{FF2B5EF4-FFF2-40B4-BE49-F238E27FC236}">
                <a16:creationId xmlns="" xmlns:a16="http://schemas.microsoft.com/office/drawing/2014/main" id="{002FBE92-2196-4199-968E-F37B0548A81A}"/>
              </a:ext>
            </a:extLst>
          </p:cNvPr>
          <p:cNvSpPr/>
          <p:nvPr/>
        </p:nvSpPr>
        <p:spPr>
          <a:xfrm>
            <a:off x="2503146" y="4936175"/>
            <a:ext cx="1447704" cy="1138773"/>
          </a:xfrm>
          <a:prstGeom prst="rect">
            <a:avLst/>
          </a:prstGeom>
        </p:spPr>
        <p:txBody>
          <a:bodyPr wrap="non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2000" b="1" dirty="0">
                <a:solidFill>
                  <a:schemeClr val="bg1"/>
                </a:solidFill>
              </a:rPr>
              <a:t>ΚΙΝΗΤΟ </a:t>
            </a:r>
          </a:p>
          <a:p>
            <a:r>
              <a:rPr lang="el-GR" sz="2000" b="1" dirty="0">
                <a:solidFill>
                  <a:schemeClr val="bg1"/>
                </a:solidFill>
              </a:rPr>
              <a:t>ΜΟΥΣΕΙΟ</a:t>
            </a:r>
          </a:p>
          <a:p>
            <a:r>
              <a:rPr lang="el-GR" sz="1400" b="1" dirty="0">
                <a:solidFill>
                  <a:schemeClr val="bg1"/>
                </a:solidFill>
              </a:rPr>
              <a:t>σε 1</a:t>
            </a:r>
            <a:r>
              <a:rPr lang="sv-SE" sz="1400" b="1" dirty="0">
                <a:solidFill>
                  <a:schemeClr val="bg1"/>
                </a:solidFill>
              </a:rPr>
              <a:t>0 </a:t>
            </a:r>
            <a:r>
              <a:rPr lang="el-GR" sz="1400" b="1" dirty="0">
                <a:solidFill>
                  <a:schemeClr val="bg1"/>
                </a:solidFill>
              </a:rPr>
              <a:t>πόλεις της </a:t>
            </a:r>
            <a:br>
              <a:rPr lang="el-GR" sz="1400" b="1" dirty="0">
                <a:solidFill>
                  <a:schemeClr val="bg1"/>
                </a:solidFill>
              </a:rPr>
            </a:br>
            <a:r>
              <a:rPr lang="el-GR" sz="1400" b="1" dirty="0">
                <a:solidFill>
                  <a:schemeClr val="bg1"/>
                </a:solidFill>
              </a:rPr>
              <a:t>Δυτικής Ελλάδας</a:t>
            </a:r>
            <a:endParaRPr lang="el-GR" sz="1400" dirty="0">
              <a:solidFill>
                <a:schemeClr val="bg1"/>
              </a:solidFill>
            </a:endParaRPr>
          </a:p>
        </p:txBody>
      </p:sp>
      <p:sp>
        <p:nvSpPr>
          <p:cNvPr id="89" name="Ορθογώνιο 29">
            <a:extLst>
              <a:ext uri="{FF2B5EF4-FFF2-40B4-BE49-F238E27FC236}">
                <a16:creationId xmlns="" xmlns:a16="http://schemas.microsoft.com/office/drawing/2014/main" id="{E5E46E3F-9B65-4EF1-8ECC-686CE9259AB9}"/>
              </a:ext>
            </a:extLst>
          </p:cNvPr>
          <p:cNvSpPr/>
          <p:nvPr/>
        </p:nvSpPr>
        <p:spPr>
          <a:xfrm>
            <a:off x="2534521" y="6143370"/>
            <a:ext cx="1677767" cy="1138773"/>
          </a:xfrm>
          <a:prstGeom prst="rect">
            <a:avLst/>
          </a:prstGeom>
        </p:spPr>
        <p:txBody>
          <a:bodyPr wrap="non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2000" b="1" dirty="0">
                <a:solidFill>
                  <a:schemeClr val="bg1"/>
                </a:solidFill>
              </a:rPr>
              <a:t>2 </a:t>
            </a:r>
            <a:r>
              <a:rPr lang="en-US" sz="2000" b="1" dirty="0">
                <a:solidFill>
                  <a:schemeClr val="bg1"/>
                </a:solidFill>
              </a:rPr>
              <a:t>NEA</a:t>
            </a:r>
            <a:br>
              <a:rPr lang="en-US" sz="2000" b="1" dirty="0">
                <a:solidFill>
                  <a:schemeClr val="bg1"/>
                </a:solidFill>
              </a:rPr>
            </a:br>
            <a:r>
              <a:rPr lang="el-GR" sz="2000" b="1" dirty="0">
                <a:solidFill>
                  <a:schemeClr val="bg1"/>
                </a:solidFill>
              </a:rPr>
              <a:t>ΜΟΥΣΕΙΑ</a:t>
            </a:r>
            <a:br>
              <a:rPr lang="el-GR" sz="2000" b="1" dirty="0">
                <a:solidFill>
                  <a:schemeClr val="bg1"/>
                </a:solidFill>
              </a:rPr>
            </a:br>
            <a:r>
              <a:rPr lang="el-GR" sz="1400" b="1" dirty="0">
                <a:solidFill>
                  <a:schemeClr val="bg1"/>
                </a:solidFill>
              </a:rPr>
              <a:t>στα Καλάβρυτα και </a:t>
            </a:r>
            <a:br>
              <a:rPr lang="el-GR" sz="1400" b="1" dirty="0">
                <a:solidFill>
                  <a:schemeClr val="bg1"/>
                </a:solidFill>
              </a:rPr>
            </a:br>
            <a:r>
              <a:rPr lang="el-GR" sz="1400" b="1" dirty="0">
                <a:solidFill>
                  <a:schemeClr val="bg1"/>
                </a:solidFill>
              </a:rPr>
              <a:t>στο Μεσολόγγι</a:t>
            </a:r>
            <a:endParaRPr lang="el-GR" sz="1400" dirty="0">
              <a:solidFill>
                <a:schemeClr val="bg1"/>
              </a:solidFill>
            </a:endParaRPr>
          </a:p>
        </p:txBody>
      </p:sp>
      <p:sp>
        <p:nvSpPr>
          <p:cNvPr id="90" name="Ορθογώνιο 29">
            <a:extLst>
              <a:ext uri="{FF2B5EF4-FFF2-40B4-BE49-F238E27FC236}">
                <a16:creationId xmlns="" xmlns:a16="http://schemas.microsoft.com/office/drawing/2014/main" id="{207B7030-DFB3-4209-8FD3-031E030455DC}"/>
              </a:ext>
            </a:extLst>
          </p:cNvPr>
          <p:cNvSpPr/>
          <p:nvPr/>
        </p:nvSpPr>
        <p:spPr>
          <a:xfrm>
            <a:off x="4900762" y="3930229"/>
            <a:ext cx="1396408" cy="830997"/>
          </a:xfrm>
          <a:prstGeom prst="rect">
            <a:avLst/>
          </a:prstGeom>
        </p:spPr>
        <p:txBody>
          <a:bodyPr wrap="non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2000" b="1" dirty="0">
                <a:solidFill>
                  <a:schemeClr val="bg1"/>
                </a:solidFill>
              </a:rPr>
              <a:t>ΛΕΥΚΩΜΑ</a:t>
            </a:r>
            <a:r>
              <a:rPr lang="el-GR" sz="1600" b="1" dirty="0">
                <a:solidFill>
                  <a:schemeClr val="bg1"/>
                </a:solidFill>
              </a:rPr>
              <a:t> </a:t>
            </a:r>
            <a:br>
              <a:rPr lang="el-GR" sz="1600" b="1" dirty="0">
                <a:solidFill>
                  <a:schemeClr val="bg1"/>
                </a:solidFill>
              </a:rPr>
            </a:br>
            <a:r>
              <a:rPr lang="el-GR" sz="1400" b="1" dirty="0">
                <a:solidFill>
                  <a:schemeClr val="bg1"/>
                </a:solidFill>
              </a:rPr>
              <a:t>«Δυτική Ελλάδα</a:t>
            </a:r>
            <a:br>
              <a:rPr lang="el-GR" sz="1400" b="1" dirty="0">
                <a:solidFill>
                  <a:schemeClr val="bg1"/>
                </a:solidFill>
              </a:rPr>
            </a:br>
            <a:r>
              <a:rPr lang="el-GR" sz="1400" b="1" dirty="0">
                <a:solidFill>
                  <a:schemeClr val="bg1"/>
                </a:solidFill>
              </a:rPr>
              <a:t>1821-2021»</a:t>
            </a:r>
            <a:endParaRPr lang="el-GR" sz="1400" dirty="0">
              <a:solidFill>
                <a:schemeClr val="bg1"/>
              </a:solidFill>
            </a:endParaRPr>
          </a:p>
        </p:txBody>
      </p:sp>
      <p:sp>
        <p:nvSpPr>
          <p:cNvPr id="94" name="Ορθογώνιο 29">
            <a:extLst>
              <a:ext uri="{FF2B5EF4-FFF2-40B4-BE49-F238E27FC236}">
                <a16:creationId xmlns="" xmlns:a16="http://schemas.microsoft.com/office/drawing/2014/main" id="{EC1D1E0A-C376-462F-BE29-848E10DD5363}"/>
              </a:ext>
            </a:extLst>
          </p:cNvPr>
          <p:cNvSpPr/>
          <p:nvPr/>
        </p:nvSpPr>
        <p:spPr>
          <a:xfrm>
            <a:off x="4874569" y="4763231"/>
            <a:ext cx="1436932" cy="1354217"/>
          </a:xfrm>
          <a:prstGeom prst="rect">
            <a:avLst/>
          </a:prstGeom>
        </p:spPr>
        <p:txBody>
          <a:bodyPr wrap="non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2000" b="1" dirty="0">
                <a:solidFill>
                  <a:schemeClr val="bg1"/>
                </a:solidFill>
              </a:rPr>
              <a:t>ΣΗΜΕΙΟ</a:t>
            </a:r>
          </a:p>
          <a:p>
            <a:r>
              <a:rPr lang="el-GR" sz="2000" b="1" dirty="0">
                <a:solidFill>
                  <a:schemeClr val="bg1"/>
                </a:solidFill>
              </a:rPr>
              <a:t>ΑΝΑΦΟΡΑΣ</a:t>
            </a:r>
            <a:br>
              <a:rPr lang="el-GR" sz="2000" b="1" dirty="0">
                <a:solidFill>
                  <a:schemeClr val="bg1"/>
                </a:solidFill>
              </a:rPr>
            </a:br>
            <a:r>
              <a:rPr lang="el-GR" sz="1400" b="1" dirty="0">
                <a:solidFill>
                  <a:schemeClr val="bg1"/>
                </a:solidFill>
              </a:rPr>
              <a:t>για ερευνητές </a:t>
            </a:r>
            <a:r>
              <a:rPr lang="en-US" sz="1400" b="1" dirty="0">
                <a:solidFill>
                  <a:schemeClr val="bg1"/>
                </a:solidFill>
              </a:rPr>
              <a:t/>
            </a:r>
            <a:br>
              <a:rPr lang="en-US" sz="1400" b="1" dirty="0">
                <a:solidFill>
                  <a:schemeClr val="bg1"/>
                </a:solidFill>
              </a:rPr>
            </a:br>
            <a:r>
              <a:rPr lang="el-GR" sz="1400" b="1" dirty="0">
                <a:solidFill>
                  <a:schemeClr val="bg1"/>
                </a:solidFill>
              </a:rPr>
              <a:t>και ιστορικούς</a:t>
            </a:r>
            <a:r>
              <a:rPr lang="en-US" sz="1400" b="1" dirty="0">
                <a:solidFill>
                  <a:schemeClr val="bg1"/>
                </a:solidFill>
              </a:rPr>
              <a:t/>
            </a:r>
            <a:br>
              <a:rPr lang="en-US" sz="1400" b="1" dirty="0">
                <a:solidFill>
                  <a:schemeClr val="bg1"/>
                </a:solidFill>
              </a:rPr>
            </a:br>
            <a:r>
              <a:rPr lang="el-GR" sz="1400" b="1" dirty="0">
                <a:solidFill>
                  <a:schemeClr val="bg1"/>
                </a:solidFill>
              </a:rPr>
              <a:t>του μέλλοντος</a:t>
            </a:r>
            <a:endParaRPr lang="el-GR" sz="1400" dirty="0">
              <a:solidFill>
                <a:schemeClr val="bg1"/>
              </a:solidFill>
            </a:endParaRPr>
          </a:p>
        </p:txBody>
      </p:sp>
      <p:sp>
        <p:nvSpPr>
          <p:cNvPr id="97" name="Ορθογώνιο 29">
            <a:extLst>
              <a:ext uri="{FF2B5EF4-FFF2-40B4-BE49-F238E27FC236}">
                <a16:creationId xmlns="" xmlns:a16="http://schemas.microsoft.com/office/drawing/2014/main" id="{16312B92-765B-4BE5-A0A8-E91B9A5EA3A0}"/>
              </a:ext>
            </a:extLst>
          </p:cNvPr>
          <p:cNvSpPr/>
          <p:nvPr/>
        </p:nvSpPr>
        <p:spPr>
          <a:xfrm>
            <a:off x="4863482" y="6122106"/>
            <a:ext cx="1829412" cy="1354217"/>
          </a:xfrm>
          <a:prstGeom prst="rect">
            <a:avLst/>
          </a:prstGeom>
        </p:spPr>
        <p:txBody>
          <a:bodyPr wrap="non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2000" b="1" dirty="0">
                <a:solidFill>
                  <a:schemeClr val="bg1"/>
                </a:solidFill>
              </a:rPr>
              <a:t>ΨΗΦΙΑΚΗ</a:t>
            </a:r>
          </a:p>
          <a:p>
            <a:r>
              <a:rPr lang="el-GR" sz="2000" b="1" dirty="0">
                <a:solidFill>
                  <a:schemeClr val="bg1"/>
                </a:solidFill>
              </a:rPr>
              <a:t>ΑΠΕΙΚΟΝΙΣΗ</a:t>
            </a:r>
            <a:r>
              <a:rPr lang="el-GR" sz="1600" b="1" dirty="0">
                <a:solidFill>
                  <a:schemeClr val="bg1"/>
                </a:solidFill>
              </a:rPr>
              <a:t/>
            </a:r>
            <a:br>
              <a:rPr lang="el-GR" sz="1600" b="1" dirty="0">
                <a:solidFill>
                  <a:schemeClr val="bg1"/>
                </a:solidFill>
              </a:rPr>
            </a:br>
            <a:r>
              <a:rPr lang="el-GR" sz="1400" b="1" dirty="0">
                <a:solidFill>
                  <a:schemeClr val="bg1"/>
                </a:solidFill>
              </a:rPr>
              <a:t>ιστορικών γεγονότων </a:t>
            </a:r>
            <a:r>
              <a:rPr lang="en-US" sz="1400" b="1" dirty="0">
                <a:solidFill>
                  <a:schemeClr val="bg1"/>
                </a:solidFill>
              </a:rPr>
              <a:t/>
            </a:r>
            <a:br>
              <a:rPr lang="en-US" sz="1400" b="1" dirty="0">
                <a:solidFill>
                  <a:schemeClr val="bg1"/>
                </a:solidFill>
              </a:rPr>
            </a:br>
            <a:r>
              <a:rPr lang="el-GR" sz="1400" b="1" dirty="0">
                <a:solidFill>
                  <a:schemeClr val="bg1"/>
                </a:solidFill>
              </a:rPr>
              <a:t>&amp;</a:t>
            </a:r>
            <a:r>
              <a:rPr lang="en-US" sz="1400" b="1" dirty="0">
                <a:solidFill>
                  <a:schemeClr val="bg1"/>
                </a:solidFill>
              </a:rPr>
              <a:t> </a:t>
            </a:r>
            <a:r>
              <a:rPr lang="el-GR" sz="1400" b="1" dirty="0">
                <a:solidFill>
                  <a:schemeClr val="bg1"/>
                </a:solidFill>
              </a:rPr>
              <a:t>επαυξημένη </a:t>
            </a:r>
            <a:br>
              <a:rPr lang="el-GR" sz="1400" b="1" dirty="0">
                <a:solidFill>
                  <a:schemeClr val="bg1"/>
                </a:solidFill>
              </a:rPr>
            </a:br>
            <a:r>
              <a:rPr lang="el-GR" sz="1400" b="1" dirty="0">
                <a:solidFill>
                  <a:schemeClr val="bg1"/>
                </a:solidFill>
              </a:rPr>
              <a:t>πραγματικότητα</a:t>
            </a:r>
            <a:endParaRPr lang="el-GR" sz="1400" dirty="0">
              <a:solidFill>
                <a:schemeClr val="bg1"/>
              </a:solidFill>
            </a:endParaRPr>
          </a:p>
        </p:txBody>
      </p:sp>
    </p:spTree>
    <p:extLst>
      <p:ext uri="{BB962C8B-B14F-4D97-AF65-F5344CB8AC3E}">
        <p14:creationId xmlns="" xmlns:p14="http://schemas.microsoft.com/office/powerpoint/2010/main" val="383484573"/>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Θέμα του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472</TotalTime>
  <Words>939</Words>
  <Application>Microsoft Office PowerPoint</Application>
  <PresentationFormat>Α4 (210x297 χιλ.)</PresentationFormat>
  <Paragraphs>265</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Basilis Kasiolas</dc:creator>
  <cp:lastModifiedBy>fkalyvas</cp:lastModifiedBy>
  <cp:revision>82</cp:revision>
  <dcterms:created xsi:type="dcterms:W3CDTF">2021-01-25T10:25:26Z</dcterms:created>
  <dcterms:modified xsi:type="dcterms:W3CDTF">2021-02-04T12:04:06Z</dcterms:modified>
</cp:coreProperties>
</file>